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5"/>
    <p:sldMasterId id="2147483698" r:id="rId6"/>
  </p:sldMasterIdLst>
  <p:notesMasterIdLst>
    <p:notesMasterId r:id="rId36"/>
  </p:notesMasterIdLst>
  <p:handoutMasterIdLst>
    <p:handoutMasterId r:id="rId37"/>
  </p:handoutMasterIdLst>
  <p:sldIdLst>
    <p:sldId id="650" r:id="rId7"/>
    <p:sldId id="616" r:id="rId8"/>
    <p:sldId id="599" r:id="rId9"/>
    <p:sldId id="640" r:id="rId10"/>
    <p:sldId id="637" r:id="rId11"/>
    <p:sldId id="639" r:id="rId12"/>
    <p:sldId id="667" r:id="rId13"/>
    <p:sldId id="638" r:id="rId14"/>
    <p:sldId id="641" r:id="rId15"/>
    <p:sldId id="642" r:id="rId16"/>
    <p:sldId id="644" r:id="rId17"/>
    <p:sldId id="643" r:id="rId18"/>
    <p:sldId id="649" r:id="rId19"/>
    <p:sldId id="652" r:id="rId20"/>
    <p:sldId id="668" r:id="rId21"/>
    <p:sldId id="654" r:id="rId22"/>
    <p:sldId id="656" r:id="rId23"/>
    <p:sldId id="669" r:id="rId24"/>
    <p:sldId id="658" r:id="rId25"/>
    <p:sldId id="659" r:id="rId26"/>
    <p:sldId id="662" r:id="rId27"/>
    <p:sldId id="664" r:id="rId28"/>
    <p:sldId id="665" r:id="rId29"/>
    <p:sldId id="670" r:id="rId30"/>
    <p:sldId id="635" r:id="rId31"/>
    <p:sldId id="646" r:id="rId32"/>
    <p:sldId id="671" r:id="rId33"/>
    <p:sldId id="647" r:id="rId34"/>
    <p:sldId id="636" r:id="rId35"/>
  </p:sldIdLst>
  <p:sldSz cx="9144000" cy="6858000" type="screen4x3"/>
  <p:notesSz cx="7099300" cy="10234613"/>
  <p:custDataLst>
    <p:tags r:id="rId38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6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4B9E4"/>
    <a:srgbClr val="427BAB"/>
    <a:srgbClr val="C00000"/>
    <a:srgbClr val="E20074"/>
    <a:srgbClr val="9F4C97"/>
    <a:srgbClr val="368F9A"/>
    <a:srgbClr val="EDA95A"/>
    <a:srgbClr val="6BB324"/>
    <a:srgbClr val="FECB00"/>
    <a:srgbClr val="BA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002" autoAdjust="0"/>
  </p:normalViewPr>
  <p:slideViewPr>
    <p:cSldViewPr snapToGrid="0" snapToObjects="1">
      <p:cViewPr varScale="1">
        <p:scale>
          <a:sx n="87" d="100"/>
          <a:sy n="87" d="100"/>
        </p:scale>
        <p:origin x="1272" y="67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6"/>
        <p:guide orient="horz" pos="4124"/>
        <p:guide orient="horz" pos="3999"/>
        <p:guide pos="2922"/>
        <p:guide pos="201"/>
        <p:guide pos="5556"/>
        <p:guide pos="2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-4806" y="-9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fld id="{08EAA6DD-3AB6-46FF-A66C-09447AC026B9}" type="datetimeFigureOut">
              <a:rPr lang="de-DE" altLang="de-DE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fld id="{328156C5-7A14-45F5-A401-8D0EA7D5591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454661" name="Gruppieren 31"/>
          <p:cNvGrpSpPr>
            <a:grpSpLocks noChangeAspect="1"/>
          </p:cNvGrpSpPr>
          <p:nvPr/>
        </p:nvGrpSpPr>
        <p:grpSpPr bwMode="auto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454662" name="Freeform 9"/>
            <p:cNvSpPr>
              <a:spLocks noChangeAspect="1" noEditPoints="1"/>
            </p:cNvSpPr>
            <p:nvPr userDrawn="1"/>
          </p:nvSpPr>
          <p:spPr bwMode="auto">
            <a:xfrm>
              <a:off x="7307384" y="6310141"/>
              <a:ext cx="1512766" cy="121615"/>
            </a:xfrm>
            <a:custGeom>
              <a:avLst/>
              <a:gdLst>
                <a:gd name="T0" fmla="*/ 5172459 w 5644"/>
                <a:gd name="T1" fmla="*/ 5812849 h 419"/>
                <a:gd name="T2" fmla="*/ 5172459 w 5644"/>
                <a:gd name="T3" fmla="*/ 23588666 h 419"/>
                <a:gd name="T4" fmla="*/ 27514973 w 5644"/>
                <a:gd name="T5" fmla="*/ 13142257 h 419"/>
                <a:gd name="T6" fmla="*/ 24713247 w 5644"/>
                <a:gd name="T7" fmla="*/ 5391695 h 419"/>
                <a:gd name="T8" fmla="*/ 34339842 w 5644"/>
                <a:gd name="T9" fmla="*/ 2527502 h 419"/>
                <a:gd name="T10" fmla="*/ 36207749 w 5644"/>
                <a:gd name="T11" fmla="*/ 20471665 h 419"/>
                <a:gd name="T12" fmla="*/ 31681780 w 5644"/>
                <a:gd name="T13" fmla="*/ 27127111 h 419"/>
                <a:gd name="T14" fmla="*/ 24713247 w 5644"/>
                <a:gd name="T15" fmla="*/ 17691645 h 419"/>
                <a:gd name="T16" fmla="*/ 46337170 w 5644"/>
                <a:gd name="T17" fmla="*/ 673962 h 419"/>
                <a:gd name="T18" fmla="*/ 58765491 w 5644"/>
                <a:gd name="T19" fmla="*/ 28727553 h 419"/>
                <a:gd name="T20" fmla="*/ 63937950 w 5644"/>
                <a:gd name="T21" fmla="*/ 11794333 h 419"/>
                <a:gd name="T22" fmla="*/ 74283136 w 5644"/>
                <a:gd name="T23" fmla="*/ 23588666 h 419"/>
                <a:gd name="T24" fmla="*/ 89297687 w 5644"/>
                <a:gd name="T25" fmla="*/ 23083340 h 419"/>
                <a:gd name="T26" fmla="*/ 83478738 w 5644"/>
                <a:gd name="T27" fmla="*/ 23925647 h 419"/>
                <a:gd name="T28" fmla="*/ 88220203 w 5644"/>
                <a:gd name="T29" fmla="*/ 5897312 h 419"/>
                <a:gd name="T30" fmla="*/ 78378111 w 5644"/>
                <a:gd name="T31" fmla="*/ 673962 h 419"/>
                <a:gd name="T32" fmla="*/ 91165594 w 5644"/>
                <a:gd name="T33" fmla="*/ 13479238 h 419"/>
                <a:gd name="T34" fmla="*/ 99283712 w 5644"/>
                <a:gd name="T35" fmla="*/ 28727553 h 419"/>
                <a:gd name="T36" fmla="*/ 104456171 w 5644"/>
                <a:gd name="T37" fmla="*/ 11794333 h 419"/>
                <a:gd name="T38" fmla="*/ 114801089 w 5644"/>
                <a:gd name="T39" fmla="*/ 23588666 h 419"/>
                <a:gd name="T40" fmla="*/ 124068522 w 5644"/>
                <a:gd name="T41" fmla="*/ 673962 h 419"/>
                <a:gd name="T42" fmla="*/ 131324385 w 5644"/>
                <a:gd name="T43" fmla="*/ 28727553 h 419"/>
                <a:gd name="T44" fmla="*/ 145836378 w 5644"/>
                <a:gd name="T45" fmla="*/ 27379629 h 419"/>
                <a:gd name="T46" fmla="*/ 142244229 w 5644"/>
                <a:gd name="T47" fmla="*/ 30918074 h 419"/>
                <a:gd name="T48" fmla="*/ 154672551 w 5644"/>
                <a:gd name="T49" fmla="*/ 673962 h 419"/>
                <a:gd name="T50" fmla="*/ 173710512 w 5644"/>
                <a:gd name="T51" fmla="*/ 19881876 h 419"/>
                <a:gd name="T52" fmla="*/ 168178624 w 5644"/>
                <a:gd name="T53" fmla="*/ 9604102 h 419"/>
                <a:gd name="T54" fmla="*/ 193825690 w 5644"/>
                <a:gd name="T55" fmla="*/ 17859990 h 419"/>
                <a:gd name="T56" fmla="*/ 201728311 w 5644"/>
                <a:gd name="T57" fmla="*/ 28727553 h 419"/>
                <a:gd name="T58" fmla="*/ 181325536 w 5644"/>
                <a:gd name="T59" fmla="*/ 28727553 h 419"/>
                <a:gd name="T60" fmla="*/ 211283074 w 5644"/>
                <a:gd name="T61" fmla="*/ 24599609 h 419"/>
                <a:gd name="T62" fmla="*/ 210061658 w 5644"/>
                <a:gd name="T63" fmla="*/ 16596239 h 419"/>
                <a:gd name="T64" fmla="*/ 217389352 w 5644"/>
                <a:gd name="T65" fmla="*/ 3622618 h 419"/>
                <a:gd name="T66" fmla="*/ 208696845 w 5644"/>
                <a:gd name="T67" fmla="*/ 5475868 h 419"/>
                <a:gd name="T68" fmla="*/ 219688253 w 5644"/>
                <a:gd name="T69" fmla="*/ 20724473 h 419"/>
                <a:gd name="T70" fmla="*/ 239300873 w 5644"/>
                <a:gd name="T71" fmla="*/ 28727553 h 419"/>
                <a:gd name="T72" fmla="*/ 240665686 w 5644"/>
                <a:gd name="T73" fmla="*/ 673962 h 419"/>
                <a:gd name="T74" fmla="*/ 263798354 w 5644"/>
                <a:gd name="T75" fmla="*/ 673962 h 419"/>
                <a:gd name="T76" fmla="*/ 262864535 w 5644"/>
                <a:gd name="T77" fmla="*/ 16680702 h 419"/>
                <a:gd name="T78" fmla="*/ 248496474 w 5644"/>
                <a:gd name="T79" fmla="*/ 28727553 h 419"/>
                <a:gd name="T80" fmla="*/ 278741341 w 5644"/>
                <a:gd name="T81" fmla="*/ 5981484 h 419"/>
                <a:gd name="T82" fmla="*/ 268108826 w 5644"/>
                <a:gd name="T83" fmla="*/ 673962 h 419"/>
                <a:gd name="T84" fmla="*/ 281686732 w 5644"/>
                <a:gd name="T85" fmla="*/ 15416951 h 419"/>
                <a:gd name="T86" fmla="*/ 285853539 w 5644"/>
                <a:gd name="T87" fmla="*/ 28727553 h 419"/>
                <a:gd name="T88" fmla="*/ 277735421 w 5644"/>
                <a:gd name="T89" fmla="*/ 17859990 h 419"/>
                <a:gd name="T90" fmla="*/ 294761544 w 5644"/>
                <a:gd name="T91" fmla="*/ 23925647 h 419"/>
                <a:gd name="T92" fmla="*/ 297348041 w 5644"/>
                <a:gd name="T93" fmla="*/ 16175085 h 419"/>
                <a:gd name="T94" fmla="*/ 299790606 w 5644"/>
                <a:gd name="T95" fmla="*/ 11289007 h 419"/>
                <a:gd name="T96" fmla="*/ 294761544 w 5644"/>
                <a:gd name="T97" fmla="*/ 11962969 h 419"/>
                <a:gd name="T98" fmla="*/ 305106730 w 5644"/>
                <a:gd name="T99" fmla="*/ 3875426 h 419"/>
                <a:gd name="T100" fmla="*/ 299000183 w 5644"/>
                <a:gd name="T101" fmla="*/ 28727553 h 419"/>
                <a:gd name="T102" fmla="*/ 315738977 w 5644"/>
                <a:gd name="T103" fmla="*/ 28727553 h 419"/>
                <a:gd name="T104" fmla="*/ 333124528 w 5644"/>
                <a:gd name="T105" fmla="*/ 18702587 h 419"/>
                <a:gd name="T106" fmla="*/ 325294008 w 5644"/>
                <a:gd name="T107" fmla="*/ 10699217 h 419"/>
                <a:gd name="T108" fmla="*/ 354101961 w 5644"/>
                <a:gd name="T109" fmla="*/ 22072397 h 419"/>
                <a:gd name="T110" fmla="*/ 347851750 w 5644"/>
                <a:gd name="T111" fmla="*/ 23588666 h 419"/>
                <a:gd name="T112" fmla="*/ 361142327 w 5644"/>
                <a:gd name="T113" fmla="*/ 14658816 h 419"/>
                <a:gd name="T114" fmla="*/ 364806308 w 5644"/>
                <a:gd name="T115" fmla="*/ 28727553 h 419"/>
                <a:gd name="T116" fmla="*/ 369978767 w 5644"/>
                <a:gd name="T117" fmla="*/ 11794333 h 419"/>
                <a:gd name="T118" fmla="*/ 380323685 w 5644"/>
                <a:gd name="T119" fmla="*/ 23588666 h 419"/>
                <a:gd name="T120" fmla="*/ 382838082 w 5644"/>
                <a:gd name="T121" fmla="*/ 5812849 h 419"/>
                <a:gd name="T122" fmla="*/ 393757926 w 5644"/>
                <a:gd name="T123" fmla="*/ 28727553 h 419"/>
                <a:gd name="T124" fmla="*/ 400223634 w 5644"/>
                <a:gd name="T125" fmla="*/ 22661896 h 4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4663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793" cy="371475"/>
            </a:xfrm>
            <a:custGeom>
              <a:avLst/>
              <a:gdLst>
                <a:gd name="T0" fmla="*/ 77723 w 2731"/>
                <a:gd name="T1" fmla="*/ 48346637 h 1313"/>
                <a:gd name="T2" fmla="*/ 21263760 w 2731"/>
                <a:gd name="T3" fmla="*/ 48346637 h 1313"/>
                <a:gd name="T4" fmla="*/ 21263760 w 2731"/>
                <a:gd name="T5" fmla="*/ 69718473 h 1313"/>
                <a:gd name="T6" fmla="*/ 77723 w 2731"/>
                <a:gd name="T7" fmla="*/ 69718473 h 1313"/>
                <a:gd name="T8" fmla="*/ 77723 w 2731"/>
                <a:gd name="T9" fmla="*/ 48346637 h 1313"/>
                <a:gd name="T10" fmla="*/ 50443278 w 2731"/>
                <a:gd name="T11" fmla="*/ 82605515 h 1313"/>
                <a:gd name="T12" fmla="*/ 53392291 w 2731"/>
                <a:gd name="T13" fmla="*/ 95812824 h 1313"/>
                <a:gd name="T14" fmla="*/ 61851273 w 2731"/>
                <a:gd name="T15" fmla="*/ 99014638 h 1313"/>
                <a:gd name="T16" fmla="*/ 67904466 w 2731"/>
                <a:gd name="T17" fmla="*/ 99094705 h 1313"/>
                <a:gd name="T18" fmla="*/ 67904466 w 2731"/>
                <a:gd name="T19" fmla="*/ 105098001 h 1313"/>
                <a:gd name="T20" fmla="*/ 16995408 w 2731"/>
                <a:gd name="T21" fmla="*/ 105098001 h 1313"/>
                <a:gd name="T22" fmla="*/ 16995408 w 2731"/>
                <a:gd name="T23" fmla="*/ 99094705 h 1313"/>
                <a:gd name="T24" fmla="*/ 25997614 w 2731"/>
                <a:gd name="T25" fmla="*/ 98534239 h 1313"/>
                <a:gd name="T26" fmla="*/ 33447870 w 2731"/>
                <a:gd name="T27" fmla="*/ 91570426 h 1313"/>
                <a:gd name="T28" fmla="*/ 34301429 w 2731"/>
                <a:gd name="T29" fmla="*/ 82605515 h 1313"/>
                <a:gd name="T30" fmla="*/ 34301429 w 2731"/>
                <a:gd name="T31" fmla="*/ 5042780 h 1313"/>
                <a:gd name="T32" fmla="*/ 13968951 w 2731"/>
                <a:gd name="T33" fmla="*/ 13687425 h 1313"/>
                <a:gd name="T34" fmla="*/ 5509969 w 2731"/>
                <a:gd name="T35" fmla="*/ 38020876 h 1313"/>
                <a:gd name="T36" fmla="*/ 0 w 2731"/>
                <a:gd name="T37" fmla="*/ 37060360 h 1313"/>
                <a:gd name="T38" fmla="*/ 1008726 w 2731"/>
                <a:gd name="T39" fmla="*/ 0 h 1313"/>
                <a:gd name="T40" fmla="*/ 83890870 w 2731"/>
                <a:gd name="T41" fmla="*/ 0 h 1313"/>
                <a:gd name="T42" fmla="*/ 84899874 w 2731"/>
                <a:gd name="T43" fmla="*/ 37060360 h 1313"/>
                <a:gd name="T44" fmla="*/ 79389906 w 2731"/>
                <a:gd name="T45" fmla="*/ 38020876 h 1313"/>
                <a:gd name="T46" fmla="*/ 70853479 w 2731"/>
                <a:gd name="T47" fmla="*/ 13687425 h 1313"/>
                <a:gd name="T48" fmla="*/ 50443278 w 2731"/>
                <a:gd name="T49" fmla="*/ 5042780 h 1313"/>
                <a:gd name="T50" fmla="*/ 50443278 w 2731"/>
                <a:gd name="T51" fmla="*/ 82605515 h 1313"/>
                <a:gd name="T52" fmla="*/ 63946448 w 2731"/>
                <a:gd name="T53" fmla="*/ 48346637 h 1313"/>
                <a:gd name="T54" fmla="*/ 85055042 w 2731"/>
                <a:gd name="T55" fmla="*/ 48346637 h 1313"/>
                <a:gd name="T56" fmla="*/ 85055042 w 2731"/>
                <a:gd name="T57" fmla="*/ 69718473 h 1313"/>
                <a:gd name="T58" fmla="*/ 63946448 w 2731"/>
                <a:gd name="T59" fmla="*/ 69718473 h 1313"/>
                <a:gd name="T60" fmla="*/ 63946448 w 2731"/>
                <a:gd name="T61" fmla="*/ 48346637 h 1313"/>
                <a:gd name="T62" fmla="*/ 127349672 w 2731"/>
                <a:gd name="T63" fmla="*/ 48346637 h 1313"/>
                <a:gd name="T64" fmla="*/ 148535988 w 2731"/>
                <a:gd name="T65" fmla="*/ 48346637 h 1313"/>
                <a:gd name="T66" fmla="*/ 148535988 w 2731"/>
                <a:gd name="T67" fmla="*/ 69718473 h 1313"/>
                <a:gd name="T68" fmla="*/ 127349672 w 2731"/>
                <a:gd name="T69" fmla="*/ 69718473 h 1313"/>
                <a:gd name="T70" fmla="*/ 127349672 w 2731"/>
                <a:gd name="T71" fmla="*/ 48346637 h 1313"/>
                <a:gd name="T72" fmla="*/ 190830619 w 2731"/>
                <a:gd name="T73" fmla="*/ 48346637 h 1313"/>
                <a:gd name="T74" fmla="*/ 211939212 w 2731"/>
                <a:gd name="T75" fmla="*/ 48346637 h 1313"/>
                <a:gd name="T76" fmla="*/ 211939212 w 2731"/>
                <a:gd name="T77" fmla="*/ 69718473 h 1313"/>
                <a:gd name="T78" fmla="*/ 190830619 w 2731"/>
                <a:gd name="T79" fmla="*/ 69718473 h 1313"/>
                <a:gd name="T80" fmla="*/ 190830619 w 2731"/>
                <a:gd name="T81" fmla="*/ 48346637 h 13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225310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/>
              <a:t>Mastertextformat bearbeiten</a:t>
            </a:r>
          </a:p>
          <a:p>
            <a:pPr lvl="1"/>
            <a:r>
              <a:rPr lang="de-DE" altLang="de-DE" noProof="0" smtClean="0"/>
              <a:t>Zweite Ebene</a:t>
            </a:r>
          </a:p>
          <a:p>
            <a:pPr lvl="2"/>
            <a:r>
              <a:rPr lang="de-DE" altLang="de-DE" noProof="0" smtClean="0"/>
              <a:t>Dritte Ebene</a:t>
            </a:r>
          </a:p>
          <a:p>
            <a:pPr lvl="3"/>
            <a:r>
              <a:rPr lang="de-DE" altLang="de-DE" noProof="0" smtClean="0"/>
              <a:t>Vierte Ebene</a:t>
            </a:r>
          </a:p>
          <a:p>
            <a:pPr lvl="4"/>
            <a:r>
              <a:rPr lang="de-DE" altLang="de-DE" noProof="0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fld id="{EEDD0792-31F5-4C05-BBB4-5A2059D305C5}" type="datetimeFigureOut">
              <a:rPr lang="de-DE" altLang="de-DE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79EC1EB-F7FC-47FA-ABF2-0A658A6F8FA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30407" name="Gruppieren 37"/>
          <p:cNvGrpSpPr>
            <a:grpSpLocks noChangeAspect="1"/>
          </p:cNvGrpSpPr>
          <p:nvPr/>
        </p:nvGrpSpPr>
        <p:grpSpPr bwMode="auto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230408" name="Freeform 9"/>
            <p:cNvSpPr>
              <a:spLocks noChangeAspect="1" noEditPoints="1"/>
            </p:cNvSpPr>
            <p:nvPr userDrawn="1"/>
          </p:nvSpPr>
          <p:spPr bwMode="auto">
            <a:xfrm>
              <a:off x="7307384" y="6310141"/>
              <a:ext cx="1512766" cy="121615"/>
            </a:xfrm>
            <a:custGeom>
              <a:avLst/>
              <a:gdLst>
                <a:gd name="T0" fmla="*/ 5172459 w 5644"/>
                <a:gd name="T1" fmla="*/ 5812849 h 419"/>
                <a:gd name="T2" fmla="*/ 5172459 w 5644"/>
                <a:gd name="T3" fmla="*/ 23588666 h 419"/>
                <a:gd name="T4" fmla="*/ 27514973 w 5644"/>
                <a:gd name="T5" fmla="*/ 13142257 h 419"/>
                <a:gd name="T6" fmla="*/ 24713247 w 5644"/>
                <a:gd name="T7" fmla="*/ 5391695 h 419"/>
                <a:gd name="T8" fmla="*/ 34339842 w 5644"/>
                <a:gd name="T9" fmla="*/ 2527502 h 419"/>
                <a:gd name="T10" fmla="*/ 36207749 w 5644"/>
                <a:gd name="T11" fmla="*/ 20471665 h 419"/>
                <a:gd name="T12" fmla="*/ 31681780 w 5644"/>
                <a:gd name="T13" fmla="*/ 27127111 h 419"/>
                <a:gd name="T14" fmla="*/ 24713247 w 5644"/>
                <a:gd name="T15" fmla="*/ 17691645 h 419"/>
                <a:gd name="T16" fmla="*/ 46337170 w 5644"/>
                <a:gd name="T17" fmla="*/ 673962 h 419"/>
                <a:gd name="T18" fmla="*/ 58765491 w 5644"/>
                <a:gd name="T19" fmla="*/ 28727553 h 419"/>
                <a:gd name="T20" fmla="*/ 63937950 w 5644"/>
                <a:gd name="T21" fmla="*/ 11794333 h 419"/>
                <a:gd name="T22" fmla="*/ 74283136 w 5644"/>
                <a:gd name="T23" fmla="*/ 23588666 h 419"/>
                <a:gd name="T24" fmla="*/ 89297687 w 5644"/>
                <a:gd name="T25" fmla="*/ 23083340 h 419"/>
                <a:gd name="T26" fmla="*/ 83478738 w 5644"/>
                <a:gd name="T27" fmla="*/ 23925647 h 419"/>
                <a:gd name="T28" fmla="*/ 88220203 w 5644"/>
                <a:gd name="T29" fmla="*/ 5897312 h 419"/>
                <a:gd name="T30" fmla="*/ 78378111 w 5644"/>
                <a:gd name="T31" fmla="*/ 673962 h 419"/>
                <a:gd name="T32" fmla="*/ 91165594 w 5644"/>
                <a:gd name="T33" fmla="*/ 13479238 h 419"/>
                <a:gd name="T34" fmla="*/ 99283712 w 5644"/>
                <a:gd name="T35" fmla="*/ 28727553 h 419"/>
                <a:gd name="T36" fmla="*/ 104456171 w 5644"/>
                <a:gd name="T37" fmla="*/ 11794333 h 419"/>
                <a:gd name="T38" fmla="*/ 114801089 w 5644"/>
                <a:gd name="T39" fmla="*/ 23588666 h 419"/>
                <a:gd name="T40" fmla="*/ 124068522 w 5644"/>
                <a:gd name="T41" fmla="*/ 673962 h 419"/>
                <a:gd name="T42" fmla="*/ 131324385 w 5644"/>
                <a:gd name="T43" fmla="*/ 28727553 h 419"/>
                <a:gd name="T44" fmla="*/ 145836378 w 5644"/>
                <a:gd name="T45" fmla="*/ 27379629 h 419"/>
                <a:gd name="T46" fmla="*/ 142244229 w 5644"/>
                <a:gd name="T47" fmla="*/ 30918074 h 419"/>
                <a:gd name="T48" fmla="*/ 154672551 w 5644"/>
                <a:gd name="T49" fmla="*/ 673962 h 419"/>
                <a:gd name="T50" fmla="*/ 173710512 w 5644"/>
                <a:gd name="T51" fmla="*/ 19881876 h 419"/>
                <a:gd name="T52" fmla="*/ 168178624 w 5644"/>
                <a:gd name="T53" fmla="*/ 9604102 h 419"/>
                <a:gd name="T54" fmla="*/ 193825690 w 5644"/>
                <a:gd name="T55" fmla="*/ 17859990 h 419"/>
                <a:gd name="T56" fmla="*/ 201728311 w 5644"/>
                <a:gd name="T57" fmla="*/ 28727553 h 419"/>
                <a:gd name="T58" fmla="*/ 181325536 w 5644"/>
                <a:gd name="T59" fmla="*/ 28727553 h 419"/>
                <a:gd name="T60" fmla="*/ 211283074 w 5644"/>
                <a:gd name="T61" fmla="*/ 24599609 h 419"/>
                <a:gd name="T62" fmla="*/ 210061658 w 5644"/>
                <a:gd name="T63" fmla="*/ 16596239 h 419"/>
                <a:gd name="T64" fmla="*/ 217389352 w 5644"/>
                <a:gd name="T65" fmla="*/ 3622618 h 419"/>
                <a:gd name="T66" fmla="*/ 208696845 w 5644"/>
                <a:gd name="T67" fmla="*/ 5475868 h 419"/>
                <a:gd name="T68" fmla="*/ 219688253 w 5644"/>
                <a:gd name="T69" fmla="*/ 20724473 h 419"/>
                <a:gd name="T70" fmla="*/ 239300873 w 5644"/>
                <a:gd name="T71" fmla="*/ 28727553 h 419"/>
                <a:gd name="T72" fmla="*/ 240665686 w 5644"/>
                <a:gd name="T73" fmla="*/ 673962 h 419"/>
                <a:gd name="T74" fmla="*/ 263798354 w 5644"/>
                <a:gd name="T75" fmla="*/ 673962 h 419"/>
                <a:gd name="T76" fmla="*/ 262864535 w 5644"/>
                <a:gd name="T77" fmla="*/ 16680702 h 419"/>
                <a:gd name="T78" fmla="*/ 248496474 w 5644"/>
                <a:gd name="T79" fmla="*/ 28727553 h 419"/>
                <a:gd name="T80" fmla="*/ 278741341 w 5644"/>
                <a:gd name="T81" fmla="*/ 5981484 h 419"/>
                <a:gd name="T82" fmla="*/ 268108826 w 5644"/>
                <a:gd name="T83" fmla="*/ 673962 h 419"/>
                <a:gd name="T84" fmla="*/ 281686732 w 5644"/>
                <a:gd name="T85" fmla="*/ 15416951 h 419"/>
                <a:gd name="T86" fmla="*/ 285853539 w 5644"/>
                <a:gd name="T87" fmla="*/ 28727553 h 419"/>
                <a:gd name="T88" fmla="*/ 277735421 w 5644"/>
                <a:gd name="T89" fmla="*/ 17859990 h 419"/>
                <a:gd name="T90" fmla="*/ 294761544 w 5644"/>
                <a:gd name="T91" fmla="*/ 23925647 h 419"/>
                <a:gd name="T92" fmla="*/ 297348041 w 5644"/>
                <a:gd name="T93" fmla="*/ 16175085 h 419"/>
                <a:gd name="T94" fmla="*/ 299790606 w 5644"/>
                <a:gd name="T95" fmla="*/ 11289007 h 419"/>
                <a:gd name="T96" fmla="*/ 294761544 w 5644"/>
                <a:gd name="T97" fmla="*/ 11962969 h 419"/>
                <a:gd name="T98" fmla="*/ 305106730 w 5644"/>
                <a:gd name="T99" fmla="*/ 3875426 h 419"/>
                <a:gd name="T100" fmla="*/ 299000183 w 5644"/>
                <a:gd name="T101" fmla="*/ 28727553 h 419"/>
                <a:gd name="T102" fmla="*/ 315738977 w 5644"/>
                <a:gd name="T103" fmla="*/ 28727553 h 419"/>
                <a:gd name="T104" fmla="*/ 333124528 w 5644"/>
                <a:gd name="T105" fmla="*/ 18702587 h 419"/>
                <a:gd name="T106" fmla="*/ 325294008 w 5644"/>
                <a:gd name="T107" fmla="*/ 10699217 h 419"/>
                <a:gd name="T108" fmla="*/ 354101961 w 5644"/>
                <a:gd name="T109" fmla="*/ 22072397 h 419"/>
                <a:gd name="T110" fmla="*/ 347851750 w 5644"/>
                <a:gd name="T111" fmla="*/ 23588666 h 419"/>
                <a:gd name="T112" fmla="*/ 361142327 w 5644"/>
                <a:gd name="T113" fmla="*/ 14658816 h 419"/>
                <a:gd name="T114" fmla="*/ 364806308 w 5644"/>
                <a:gd name="T115" fmla="*/ 28727553 h 419"/>
                <a:gd name="T116" fmla="*/ 369978767 w 5644"/>
                <a:gd name="T117" fmla="*/ 11794333 h 419"/>
                <a:gd name="T118" fmla="*/ 380323685 w 5644"/>
                <a:gd name="T119" fmla="*/ 23588666 h 419"/>
                <a:gd name="T120" fmla="*/ 382838082 w 5644"/>
                <a:gd name="T121" fmla="*/ 5812849 h 419"/>
                <a:gd name="T122" fmla="*/ 393757926 w 5644"/>
                <a:gd name="T123" fmla="*/ 28727553 h 419"/>
                <a:gd name="T124" fmla="*/ 400223634 w 5644"/>
                <a:gd name="T125" fmla="*/ 22661896 h 4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09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793" cy="371475"/>
            </a:xfrm>
            <a:custGeom>
              <a:avLst/>
              <a:gdLst>
                <a:gd name="T0" fmla="*/ 77723 w 2731"/>
                <a:gd name="T1" fmla="*/ 48346637 h 1313"/>
                <a:gd name="T2" fmla="*/ 21263760 w 2731"/>
                <a:gd name="T3" fmla="*/ 48346637 h 1313"/>
                <a:gd name="T4" fmla="*/ 21263760 w 2731"/>
                <a:gd name="T5" fmla="*/ 69718473 h 1313"/>
                <a:gd name="T6" fmla="*/ 77723 w 2731"/>
                <a:gd name="T7" fmla="*/ 69718473 h 1313"/>
                <a:gd name="T8" fmla="*/ 77723 w 2731"/>
                <a:gd name="T9" fmla="*/ 48346637 h 1313"/>
                <a:gd name="T10" fmla="*/ 50443278 w 2731"/>
                <a:gd name="T11" fmla="*/ 82605515 h 1313"/>
                <a:gd name="T12" fmla="*/ 53392291 w 2731"/>
                <a:gd name="T13" fmla="*/ 95812824 h 1313"/>
                <a:gd name="T14" fmla="*/ 61851273 w 2731"/>
                <a:gd name="T15" fmla="*/ 99014638 h 1313"/>
                <a:gd name="T16" fmla="*/ 67904466 w 2731"/>
                <a:gd name="T17" fmla="*/ 99094705 h 1313"/>
                <a:gd name="T18" fmla="*/ 67904466 w 2731"/>
                <a:gd name="T19" fmla="*/ 105098001 h 1313"/>
                <a:gd name="T20" fmla="*/ 16995408 w 2731"/>
                <a:gd name="T21" fmla="*/ 105098001 h 1313"/>
                <a:gd name="T22" fmla="*/ 16995408 w 2731"/>
                <a:gd name="T23" fmla="*/ 99094705 h 1313"/>
                <a:gd name="T24" fmla="*/ 25997614 w 2731"/>
                <a:gd name="T25" fmla="*/ 98534239 h 1313"/>
                <a:gd name="T26" fmla="*/ 33447870 w 2731"/>
                <a:gd name="T27" fmla="*/ 91570426 h 1313"/>
                <a:gd name="T28" fmla="*/ 34301429 w 2731"/>
                <a:gd name="T29" fmla="*/ 82605515 h 1313"/>
                <a:gd name="T30" fmla="*/ 34301429 w 2731"/>
                <a:gd name="T31" fmla="*/ 5042780 h 1313"/>
                <a:gd name="T32" fmla="*/ 13968951 w 2731"/>
                <a:gd name="T33" fmla="*/ 13687425 h 1313"/>
                <a:gd name="T34" fmla="*/ 5509969 w 2731"/>
                <a:gd name="T35" fmla="*/ 38020876 h 1313"/>
                <a:gd name="T36" fmla="*/ 0 w 2731"/>
                <a:gd name="T37" fmla="*/ 37060360 h 1313"/>
                <a:gd name="T38" fmla="*/ 1008726 w 2731"/>
                <a:gd name="T39" fmla="*/ 0 h 1313"/>
                <a:gd name="T40" fmla="*/ 83890870 w 2731"/>
                <a:gd name="T41" fmla="*/ 0 h 1313"/>
                <a:gd name="T42" fmla="*/ 84899874 w 2731"/>
                <a:gd name="T43" fmla="*/ 37060360 h 1313"/>
                <a:gd name="T44" fmla="*/ 79389906 w 2731"/>
                <a:gd name="T45" fmla="*/ 38020876 h 1313"/>
                <a:gd name="T46" fmla="*/ 70853479 w 2731"/>
                <a:gd name="T47" fmla="*/ 13687425 h 1313"/>
                <a:gd name="T48" fmla="*/ 50443278 w 2731"/>
                <a:gd name="T49" fmla="*/ 5042780 h 1313"/>
                <a:gd name="T50" fmla="*/ 50443278 w 2731"/>
                <a:gd name="T51" fmla="*/ 82605515 h 1313"/>
                <a:gd name="T52" fmla="*/ 63946448 w 2731"/>
                <a:gd name="T53" fmla="*/ 48346637 h 1313"/>
                <a:gd name="T54" fmla="*/ 85055042 w 2731"/>
                <a:gd name="T55" fmla="*/ 48346637 h 1313"/>
                <a:gd name="T56" fmla="*/ 85055042 w 2731"/>
                <a:gd name="T57" fmla="*/ 69718473 h 1313"/>
                <a:gd name="T58" fmla="*/ 63946448 w 2731"/>
                <a:gd name="T59" fmla="*/ 69718473 h 1313"/>
                <a:gd name="T60" fmla="*/ 63946448 w 2731"/>
                <a:gd name="T61" fmla="*/ 48346637 h 1313"/>
                <a:gd name="T62" fmla="*/ 127349672 w 2731"/>
                <a:gd name="T63" fmla="*/ 48346637 h 1313"/>
                <a:gd name="T64" fmla="*/ 148535988 w 2731"/>
                <a:gd name="T65" fmla="*/ 48346637 h 1313"/>
                <a:gd name="T66" fmla="*/ 148535988 w 2731"/>
                <a:gd name="T67" fmla="*/ 69718473 h 1313"/>
                <a:gd name="T68" fmla="*/ 127349672 w 2731"/>
                <a:gd name="T69" fmla="*/ 69718473 h 1313"/>
                <a:gd name="T70" fmla="*/ 127349672 w 2731"/>
                <a:gd name="T71" fmla="*/ 48346637 h 1313"/>
                <a:gd name="T72" fmla="*/ 190830619 w 2731"/>
                <a:gd name="T73" fmla="*/ 48346637 h 1313"/>
                <a:gd name="T74" fmla="*/ 211939212 w 2731"/>
                <a:gd name="T75" fmla="*/ 48346637 h 1313"/>
                <a:gd name="T76" fmla="*/ 211939212 w 2731"/>
                <a:gd name="T77" fmla="*/ 69718473 h 1313"/>
                <a:gd name="T78" fmla="*/ 190830619 w 2731"/>
                <a:gd name="T79" fmla="*/ 69718473 h 1313"/>
                <a:gd name="T80" fmla="*/ 190830619 w 2731"/>
                <a:gd name="T81" fmla="*/ 48346637 h 13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08454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1pPr>
    <a:lvl2pPr marL="269875" indent="-127000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2pPr>
    <a:lvl3pPr marL="438150" indent="-166688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3pPr>
    <a:lvl4pPr marL="617538" indent="-177800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4pPr>
    <a:lvl5pPr marL="785813" indent="-166688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--get all users crawled from VICO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NOT NULL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Twitter users crawled from VICO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authors.domain</a:t>
            </a:r>
            <a:r>
              <a:rPr lang="en-US" dirty="0" smtClean="0"/>
              <a:t> = "Microblog"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NOT Twitter users crawled from VICO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authors.domain</a:t>
            </a:r>
            <a:r>
              <a:rPr lang="en-US" dirty="0" smtClean="0"/>
              <a:t> is NOT "Microblog"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VICO users suspended or not existing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authors.domain</a:t>
            </a:r>
            <a:r>
              <a:rPr lang="en-US" dirty="0" smtClean="0"/>
              <a:t> is "Microblog"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authors.author_twitter_id</a:t>
            </a:r>
            <a:r>
              <a:rPr lang="en-US" dirty="0" smtClean="0"/>
              <a:t> IS NULL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bad actors 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authors.domain</a:t>
            </a:r>
            <a:r>
              <a:rPr lang="en-US" dirty="0" smtClean="0"/>
              <a:t> is "Microblog"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authors.author_type</a:t>
            </a:r>
            <a:r>
              <a:rPr lang="en-US" dirty="0" smtClean="0"/>
              <a:t> = '</a:t>
            </a:r>
            <a:r>
              <a:rPr lang="en-US" dirty="0" err="1" smtClean="0"/>
              <a:t>bad_actor</a:t>
            </a:r>
            <a:r>
              <a:rPr lang="en-US" dirty="0" smtClean="0"/>
              <a:t>'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bad actors VICO users 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authors.domain</a:t>
            </a:r>
            <a:r>
              <a:rPr lang="en-US" dirty="0" smtClean="0"/>
              <a:t> is "Microblog"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authors.author_type</a:t>
            </a:r>
            <a:r>
              <a:rPr lang="en-US" dirty="0" smtClean="0"/>
              <a:t> = '</a:t>
            </a:r>
            <a:r>
              <a:rPr lang="en-US" dirty="0" err="1" smtClean="0"/>
              <a:t>bad_actor</a:t>
            </a:r>
            <a:r>
              <a:rPr lang="en-US" dirty="0" smtClean="0"/>
              <a:t>'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bad actors NOT VICO</a:t>
            </a:r>
          </a:p>
          <a:p>
            <a:pPr algn="l" rtl="0"/>
            <a:r>
              <a:rPr lang="en-US" dirty="0" smtClean="0"/>
              <a:t>SELECT *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authors.author_type</a:t>
            </a:r>
            <a:r>
              <a:rPr lang="en-US" dirty="0" smtClean="0"/>
              <a:t> = '</a:t>
            </a:r>
            <a:r>
              <a:rPr lang="en-US" dirty="0" err="1" smtClean="0"/>
              <a:t>bad_actor</a:t>
            </a:r>
            <a:r>
              <a:rPr lang="en-US" dirty="0" smtClean="0"/>
              <a:t>'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users crawled from </a:t>
            </a:r>
            <a:r>
              <a:rPr lang="en-US" dirty="0" err="1" smtClean="0"/>
              <a:t>TwitterAPI</a:t>
            </a:r>
            <a:r>
              <a:rPr lang="en-US" dirty="0" smtClean="0"/>
              <a:t> not VICO</a:t>
            </a:r>
          </a:p>
          <a:p>
            <a:pPr algn="l" rtl="0"/>
            <a:r>
              <a:rPr lang="en-US" dirty="0" smtClean="0"/>
              <a:t>SELECT *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authors.author_twitter_id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authors.domain</a:t>
            </a:r>
            <a:r>
              <a:rPr lang="en-US" dirty="0" smtClean="0"/>
              <a:t> = 'Microblog'</a:t>
            </a:r>
          </a:p>
          <a:p>
            <a:pPr algn="l" rtl="0"/>
            <a:endParaRPr lang="en-US" dirty="0" smtClean="0"/>
          </a:p>
          <a:p>
            <a:pPr algn="l" rtl="0"/>
            <a:r>
              <a:rPr lang="en-US" dirty="0" smtClean="0"/>
              <a:t>--get all VICO Twitter users not suspended</a:t>
            </a:r>
          </a:p>
          <a:p>
            <a:pPr algn="l" rtl="0"/>
            <a:r>
              <a:rPr lang="en-US" dirty="0" smtClean="0"/>
              <a:t>SELECT * </a:t>
            </a:r>
          </a:p>
          <a:p>
            <a:pPr algn="l" rtl="0"/>
            <a:r>
              <a:rPr lang="en-US" dirty="0" smtClean="0"/>
              <a:t>FROM authors</a:t>
            </a:r>
          </a:p>
          <a:p>
            <a:pPr algn="l" rtl="0"/>
            <a:r>
              <a:rPr lang="en-US" dirty="0" smtClean="0"/>
              <a:t>WHERE </a:t>
            </a:r>
            <a:r>
              <a:rPr lang="en-US" dirty="0" err="1" smtClean="0"/>
              <a:t>authors.xml_importer_insertion_date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authors.author_twitter_id</a:t>
            </a:r>
            <a:r>
              <a:rPr lang="en-US" dirty="0" smtClean="0"/>
              <a:t> IS NOT NULL</a:t>
            </a:r>
          </a:p>
          <a:p>
            <a:pPr algn="l" rtl="0"/>
            <a:r>
              <a:rPr lang="en-US" dirty="0" smtClean="0"/>
              <a:t>AND </a:t>
            </a:r>
            <a:r>
              <a:rPr lang="en-US" dirty="0" err="1" smtClean="0"/>
              <a:t>authors.domain</a:t>
            </a:r>
            <a:r>
              <a:rPr lang="en-US" dirty="0" smtClean="0"/>
              <a:t> = "Microblog" </a:t>
            </a:r>
          </a:p>
          <a:p>
            <a:pPr algn="l" rtl="0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F7A24A-2E31-41E9-94E2-AB6A190748C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64819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0" Type="http://schemas.openxmlformats.org/officeDocument/2006/relationships/image" Target="../media/image4.emf"/><Relationship Id="rId4" Type="http://schemas.openxmlformats.org/officeDocument/2006/relationships/tags" Target="../tags/tag10.xml"/><Relationship Id="rId9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103" name="think-cell Folie" r:id="rId7" imgW="286" imgH="286" progId="TCLayout.ActiveDocument.1">
                  <p:embed/>
                </p:oleObj>
              </mc:Choice>
              <mc:Fallback>
                <p:oleObj name="think-cell Folie" r:id="rId7" imgW="286" imgH="28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3" descr="T_Logo_3c_Slogan_n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0"/>
          <a:stretch>
            <a:fillRect/>
          </a:stretch>
        </p:blipFill>
        <p:spPr bwMode="auto">
          <a:xfrm>
            <a:off x="323850" y="6137275"/>
            <a:ext cx="908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2"/>
          <a:stretch>
            <a:fillRect/>
          </a:stretch>
        </p:blipFill>
        <p:spPr bwMode="auto">
          <a:xfrm>
            <a:off x="7042150" y="6137275"/>
            <a:ext cx="177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84"/>
          <a:stretch>
            <a:fillRect/>
          </a:stretch>
        </p:blipFill>
        <p:spPr bwMode="auto">
          <a:xfrm>
            <a:off x="323850" y="613727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elplatzhalter 1"/>
          <p:cNvSpPr>
            <a:spLocks noGrp="1"/>
          </p:cNvSpPr>
          <p:nvPr>
            <p:ph type="ctrTitle"/>
          </p:nvPr>
        </p:nvSpPr>
        <p:spPr>
          <a:xfrm>
            <a:off x="323850" y="1773238"/>
            <a:ext cx="8496300" cy="1470025"/>
          </a:xfrm>
        </p:spPr>
        <p:txBody>
          <a:bodyPr/>
          <a:lstStyle>
            <a:lvl1pPr>
              <a:lnSpc>
                <a:spcPts val="6000"/>
              </a:lnSpc>
              <a:defRPr sz="60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</p:nvPr>
        </p:nvSpPr>
        <p:spPr>
          <a:xfrm>
            <a:off x="323850" y="3676650"/>
            <a:ext cx="8496300" cy="304800"/>
          </a:xfrm>
        </p:spPr>
        <p:txBody>
          <a:bodyPr>
            <a:spAutoFit/>
          </a:bodyPr>
          <a:lstStyle>
            <a:lvl1pPr>
              <a:lnSpc>
                <a:spcPts val="2400"/>
              </a:lnSpc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54427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111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04025" y="6431563"/>
            <a:ext cx="1800225" cy="1384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18.03.2014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2557463" y="6431563"/>
            <a:ext cx="4102100" cy="1384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–Confidential –                         Rami Puzis / Diffusion Tracking in Social Media, 1</a:t>
            </a:r>
            <a:r>
              <a:rPr lang="de-DE" altLang="de-DE" baseline="30000" dirty="0" smtClean="0"/>
              <a:t>st</a:t>
            </a:r>
            <a:r>
              <a:rPr lang="de-DE" altLang="de-DE" dirty="0" smtClean="0"/>
              <a:t> Milestone Report</a:t>
            </a:r>
            <a:endParaRPr lang="de-DE" alt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64F5B-F5A9-4D04-BD91-E334FD51BFDA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8416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A2A13-A2D3-41FE-A284-DBE756D6D5A3}" type="datetime1">
              <a:rPr lang="de-DE"/>
              <a:pPr>
                <a:defRPr/>
              </a:pPr>
              <a:t>14.07.2016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F91CC-1B30-4F48-A88A-C160781CF0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6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8496300" cy="3587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C69CE-B7D0-4ED2-B8FB-A300A90AF1F2}" type="datetime1">
              <a:rPr lang="de-DE"/>
              <a:pPr>
                <a:defRPr/>
              </a:pPr>
              <a:t>14.07.2016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F0507-DB7C-4A6D-A4C3-FD123E63EF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970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8496300" cy="3587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773238"/>
            <a:ext cx="8496300" cy="42846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FB0AD-BA01-407D-B184-2FF69CBF7A03}" type="datetime1">
              <a:rPr lang="de-DE"/>
              <a:pPr>
                <a:defRPr/>
              </a:pPr>
              <a:t>14.07.2016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1C1A1-3C33-4E6D-A0ED-9BD5AD3BFAA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57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8496300" cy="3587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7366F-4375-4D51-9EB5-E4C997C9A0B7}" type="datetime1">
              <a:rPr lang="de-DE"/>
              <a:pPr>
                <a:defRPr/>
              </a:pPr>
              <a:t>14.07.2016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B73A3-0376-434C-9189-F6BD484BC1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33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127" name="think-cell Slide" r:id="rId6" imgW="286" imgH="286" progId="TCLayout.ActiveDocument.1">
                  <p:embed/>
                </p:oleObj>
              </mc:Choice>
              <mc:Fallback>
                <p:oleObj name="think-cell Slide" r:id="rId6" imgW="286" imgH="28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3" descr="T_Logo_3c_Slogan_n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elplatzhalter 1"/>
          <p:cNvSpPr>
            <a:spLocks noGrp="1"/>
          </p:cNvSpPr>
          <p:nvPr>
            <p:ph type="ctrTitle"/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dirty="0" smtClean="0"/>
              <a:t>TITELMASTERFORMAT DURCH KLICKEN BEARBEITEN</a:t>
            </a:r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pPr lvl="0"/>
            <a:r>
              <a:rPr lang="de-DE" altLang="de-DE" noProof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3109775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47CE-A11D-4BD5-8DD4-1705B598AA53}" type="datetime1">
              <a:rPr lang="de-DE" altLang="de-DE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– Streng vertraulich, Vertraulich, Intern –                         Autor / Thema der Präsentation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BA24B-737B-4EC6-A3AF-31B45056788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404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111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0E4C4-6476-476A-BFB9-D64B2E912803}" type="datetime1">
              <a:rPr lang="de-DE" altLang="de-DE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– Streng vertraulich, Vertraulich, Intern –                         Autor / Thema der Präsentation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CEC97-5361-4BA6-91F6-51766D467B0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341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111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773238"/>
            <a:ext cx="8496300" cy="42846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EB67F-A42A-45C0-B836-B3F882B2A2E1}" type="datetime1">
              <a:rPr lang="de-DE" altLang="de-DE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– Streng vertraulich, Vertraulich, Intern –                        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0883E-7016-47CB-A58B-6960D5812ED1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8774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3.vml"/><Relationship Id="rId12" Type="http://schemas.openxmlformats.org/officeDocument/2006/relationships/tags" Target="../tags/tag28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tags" Target="../tags/tag27.xml"/><Relationship Id="rId5" Type="http://schemas.openxmlformats.org/officeDocument/2006/relationships/slideLayout" Target="../slideLayouts/slideLayout10.xml"/><Relationship Id="rId15" Type="http://schemas.openxmlformats.org/officeDocument/2006/relationships/oleObject" Target="../embeddings/oleObject3.bin"/><Relationship Id="rId10" Type="http://schemas.openxmlformats.org/officeDocument/2006/relationships/tags" Target="../tags/tag26.xml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346825"/>
            <a:ext cx="3136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5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4" name="think-cell Folie" r:id="rId15" imgW="286" imgH="286" progId="TCLayout.ActiveDocument.1">
                  <p:embed/>
                </p:oleObj>
              </mc:Choice>
              <mc:Fallback>
                <p:oleObj name="think-cell Folie" r:id="rId15" imgW="286" imgH="286" progId="TCLayout.ActiveDocument.1">
                  <p:embed/>
                  <p:pic>
                    <p:nvPicPr>
                      <p:cNvPr id="0" name="Object 5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elplatzhalter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 bwMode="gray">
          <a:xfrm>
            <a:off x="323850" y="333375"/>
            <a:ext cx="84963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 bwMode="gray">
          <a:xfrm>
            <a:off x="323850" y="1773238"/>
            <a:ext cx="84963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 bwMode="gray">
          <a:xfrm>
            <a:off x="6804025" y="6431563"/>
            <a:ext cx="1800225" cy="13849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  <a:latin typeface="Tele-GroteskNor" pitchFamily="2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smtClean="0"/>
              <a:t>18.03.2014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 bwMode="gray">
          <a:xfrm>
            <a:off x="3559175" y="6427788"/>
            <a:ext cx="3100388" cy="1381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  <a:latin typeface="Tele-GroteskNor" pitchFamily="2" charset="0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de-DE" dirty="0" smtClean="0"/>
              <a:t>- Confidential -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  <a:latin typeface="Tele-GroteskNor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AB36E577-A52C-49BA-9E42-C0EA2500F39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87" r:id="rId2"/>
    <p:sldLayoutId id="2147483788" r:id="rId3"/>
    <p:sldLayoutId id="2147483789" r:id="rId4"/>
    <p:sldLayoutId id="214748379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1pPr>
      <a:lvl2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2pPr>
      <a:lvl3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3pPr>
      <a:lvl4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4pPr>
      <a:lvl5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5pPr>
      <a:lvl6pPr marL="4572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indent="455613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5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9" name="think-cell Slide" r:id="rId15" imgW="286" imgH="286" progId="TCLayout.ActiveDocument.1">
                  <p:embed/>
                </p:oleObj>
              </mc:Choice>
              <mc:Fallback>
                <p:oleObj name="think-cell Slide" r:id="rId15" imgW="286" imgH="286" progId="TCLayout.ActiveDocument.1">
                  <p:embed/>
                  <p:pic>
                    <p:nvPicPr>
                      <p:cNvPr id="0" name="Object 5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itelplatzhalter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 bwMode="gray">
          <a:xfrm>
            <a:off x="304800" y="333375"/>
            <a:ext cx="84963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2052" name="Textplatzhalter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 bwMode="gray">
          <a:xfrm>
            <a:off x="6804025" y="6431563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 dirty="0" smtClean="0"/>
              <a:t>18.03.2014</a:t>
            </a:r>
            <a:endParaRPr lang="de-D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 bwMode="gray">
          <a:xfrm>
            <a:off x="2557463" y="6431563"/>
            <a:ext cx="41021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 dirty="0" smtClean="0"/>
              <a:t>–Confidential –                         Rami Puzis / Diffusion Tracking in Social Media, 1</a:t>
            </a:r>
            <a:r>
              <a:rPr lang="de-DE" altLang="de-DE" baseline="30000" dirty="0" smtClean="0"/>
              <a:t>st</a:t>
            </a:r>
            <a:r>
              <a:rPr lang="de-DE" altLang="de-DE" dirty="0" smtClean="0"/>
              <a:t> Milestone Report</a:t>
            </a:r>
            <a:endParaRPr lang="de-D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pPr>
              <a:defRPr/>
            </a:pPr>
            <a:fld id="{E2E5300D-ACF0-4EE3-9620-0107EA183A5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2056" name="Picture 53" descr="T_Logo_3c_Slogan_p_DE_EMF CD EXPORT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1" r:id="rId2"/>
    <p:sldLayoutId id="2147483792" r:id="rId3"/>
    <p:sldLayoutId id="2147483793" r:id="rId4"/>
    <p:sldLayoutId id="214748379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5pPr>
      <a:lvl6pPr marL="4572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2.png"/><Relationship Id="rId3" Type="http://schemas.openxmlformats.org/officeDocument/2006/relationships/tags" Target="../tags/tag51.xml"/><Relationship Id="rId7" Type="http://schemas.openxmlformats.org/officeDocument/2006/relationships/image" Target="../media/image18.png"/><Relationship Id="rId12" Type="http://schemas.openxmlformats.org/officeDocument/2006/relationships/image" Target="../media/image41.jpeg"/><Relationship Id="rId2" Type="http://schemas.openxmlformats.org/officeDocument/2006/relationships/tags" Target="../tags/tag50.xml"/><Relationship Id="rId16" Type="http://schemas.openxmlformats.org/officeDocument/2006/relationships/image" Target="../media/image20.jpg"/><Relationship Id="rId1" Type="http://schemas.openxmlformats.org/officeDocument/2006/relationships/tags" Target="../tags/tag49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6.jpeg"/><Relationship Id="rId10" Type="http://schemas.openxmlformats.org/officeDocument/2006/relationships/image" Target="../media/image39.png"/><Relationship Id="rId4" Type="http://schemas.openxmlformats.org/officeDocument/2006/relationships/tags" Target="../tags/tag52.xml"/><Relationship Id="rId9" Type="http://schemas.openxmlformats.org/officeDocument/2006/relationships/image" Target="../media/image38.png"/><Relationship Id="rId1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tags" Target="../tags/tag48.xml"/><Relationship Id="rId7" Type="http://schemas.openxmlformats.org/officeDocument/2006/relationships/image" Target="../media/image19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683264"/>
          </a:xfrm>
        </p:spPr>
        <p:txBody>
          <a:bodyPr/>
          <a:lstStyle/>
          <a:p>
            <a:pPr eaLnBrk="1" hangingPunct="1"/>
            <a:r>
              <a:rPr lang="en-US" altLang="de-DE" sz="4800" dirty="0" smtClean="0"/>
              <a:t>Bad actors preliminary results</a:t>
            </a:r>
            <a:endParaRPr altLang="de-DE" sz="4800" dirty="0"/>
          </a:p>
        </p:txBody>
      </p:sp>
    </p:spTree>
    <p:extLst>
      <p:ext uri="{BB962C8B-B14F-4D97-AF65-F5344CB8AC3E}">
        <p14:creationId xmlns:p14="http://schemas.microsoft.com/office/powerpoint/2010/main" val="2450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Unsupervised learning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018737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To better understand the nature of the Twitter authors retrieved from  VICO’s feed, we manually investigated them via </a:t>
            </a:r>
            <a:r>
              <a:rPr lang="en-US" sz="2400" dirty="0" smtClean="0"/>
              <a:t>cluster analysis. </a:t>
            </a:r>
            <a:endParaRPr lang="en-US" sz="2400" dirty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used unsupervised learning algorithm to divide authors into clusters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Authors in the same cluster share mutual features.</a:t>
            </a:r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2" y="2705351"/>
            <a:ext cx="8372968" cy="29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 analysis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172061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used the Expectation-Maximization (EM) algorithm, and a set of features for representing each Twitter author to find groups of Twitter users who share similar appearances or behaviors.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Eventually, we were able to find 4 clusters: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57223"/>
              </p:ext>
            </p:extLst>
          </p:nvPr>
        </p:nvGraphicFramePr>
        <p:xfrm>
          <a:off x="1531620" y="2724405"/>
          <a:ext cx="5272405" cy="237744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1219200"/>
                <a:gridCol w="1167493"/>
                <a:gridCol w="840921"/>
                <a:gridCol w="1257300"/>
                <a:gridCol w="787491"/>
              </a:tblGrid>
              <a:tr h="33909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%</a:t>
                      </a:r>
                      <a:r>
                        <a:rPr lang="en-US" sz="2000" baseline="0" dirty="0" smtClean="0"/>
                        <a:t> Bad actors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#Bad actors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Total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No.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3.95%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193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4886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0%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770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8.127%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244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3002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Cluster2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1.172%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597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Cluster3</a:t>
                      </a:r>
                      <a:endParaRPr lang="he-IL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444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9,255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Sum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7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Cluster0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endParaRPr lang="de-DE" altLang="de-DE" sz="24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0877158"/>
              </p:ext>
            </p:extLst>
          </p:nvPr>
        </p:nvGraphicFramePr>
        <p:xfrm>
          <a:off x="349994" y="3231163"/>
          <a:ext cx="8335218" cy="259080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888319"/>
                <a:gridCol w="930729"/>
                <a:gridCol w="742950"/>
                <a:gridCol w="710293"/>
                <a:gridCol w="824592"/>
                <a:gridCol w="1208315"/>
                <a:gridCol w="1077685"/>
                <a:gridCol w="1160014"/>
                <a:gridCol w="792321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#posts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#followers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#friends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FF ratio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Saved default profile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Posts per day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 length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ge in days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Cluster</a:t>
                      </a:r>
                      <a:endParaRPr lang="he-IL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21,837.6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744.11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969.29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2.7026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43.99%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25.085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14.0331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1370.58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Cluster0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135,379.1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21,749.65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4,233.5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0.6596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39.01%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250.4533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14.4654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1377.78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Cluster1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148.78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4.44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192.14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59.33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99.83%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5.26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10.7712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18.54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Cluster2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20,938.17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315.889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733.05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7.187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68.2%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60.1778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14.61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920.91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Cluster3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0872" y="922915"/>
            <a:ext cx="8163378" cy="2816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This cluster is varied so it is hard to tell exactly which users exist in this cluster.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Several users advertise commercials </a:t>
            </a:r>
            <a:r>
              <a:rPr lang="en-US" sz="2400" dirty="0" smtClean="0"/>
              <a:t>via </a:t>
            </a:r>
            <a:r>
              <a:rPr lang="en-US" sz="2400" dirty="0"/>
              <a:t>RT, and follow.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These users are probably </a:t>
            </a:r>
            <a:r>
              <a:rPr lang="en-US" sz="2400" dirty="0" err="1"/>
              <a:t>crowdturfers</a:t>
            </a:r>
            <a:r>
              <a:rPr lang="en-US" sz="2400" dirty="0" smtClean="0"/>
              <a:t>.</a:t>
            </a:r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Most of them are 3</a:t>
            </a:r>
            <a:r>
              <a:rPr lang="en-US" sz="2400" dirty="0"/>
              <a:t>+ years </a:t>
            </a:r>
            <a:r>
              <a:rPr lang="en-US" sz="2400" dirty="0" smtClean="0"/>
              <a:t>old.</a:t>
            </a:r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Low post per day – may be human. </a:t>
            </a:r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2 times </a:t>
            </a:r>
            <a:r>
              <a:rPr lang="en-US" sz="2400" dirty="0" smtClean="0"/>
              <a:t>more following </a:t>
            </a:r>
            <a:r>
              <a:rPr lang="en-US" sz="2400" dirty="0" smtClean="0"/>
              <a:t>than followers.</a:t>
            </a:r>
            <a:endParaRPr lang="en-US" sz="2400" dirty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36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Cluster0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1456357"/>
            <a:ext cx="5307899" cy="3321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57" y="1108611"/>
            <a:ext cx="4623935" cy="52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Cluster1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159166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This cluster includes many regular users who gained great effect within Twitter as well as companies, and news feed </a:t>
            </a:r>
            <a:endParaRPr lang="he-IL" sz="2400" dirty="0" smtClean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They have great number of followers, and friends.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They publish great number of posts.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64" y="3047020"/>
            <a:ext cx="4005547" cy="2372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47" y="3828048"/>
            <a:ext cx="4499751" cy="22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6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Cluster1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endParaRPr lang="de-DE" altLang="de-DE" sz="24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610599"/>
              </p:ext>
            </p:extLst>
          </p:nvPr>
        </p:nvGraphicFramePr>
        <p:xfrm>
          <a:off x="440872" y="2643334"/>
          <a:ext cx="8335218" cy="259080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897554"/>
                <a:gridCol w="987879"/>
                <a:gridCol w="783771"/>
                <a:gridCol w="661307"/>
                <a:gridCol w="800100"/>
                <a:gridCol w="876931"/>
                <a:gridCol w="1260640"/>
                <a:gridCol w="1274715"/>
                <a:gridCol w="792321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#posts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#followers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#friends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FF ratio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Saved default profile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Posts per day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 length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ge in days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Cluster</a:t>
                      </a:r>
                      <a:endParaRPr lang="he-IL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21,837.6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744.11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969.29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2.7026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43.99%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25.085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14.0331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1370.58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Cluster0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135,379.1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21,749.65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4,233.5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0.6596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39.01%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250.4533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14.4654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1377.78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Cluster1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148.78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4.44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192.14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59.33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99.83%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5.26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10.7712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18.54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Cluster2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20,938.17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315.889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733.05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7.187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68.2%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60.1778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14.61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920.91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Cluster3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0872" y="922915"/>
            <a:ext cx="8163378" cy="2019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Most of them are 3+ years old.</a:t>
            </a:r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High number of posts per day – very active users</a:t>
            </a:r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39% stayed with default profile. Most of them changed from default profile. </a:t>
            </a:r>
            <a:endParaRPr lang="en-US" sz="2400" dirty="0"/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More followers than following.</a:t>
            </a:r>
            <a:endParaRPr lang="en-US" sz="2400" dirty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1071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Cluster1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Several found to be regular users.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Many of them were found in other OSNs.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" y="2196193"/>
            <a:ext cx="6622181" cy="3437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21" y="230518"/>
            <a:ext cx="3568586" cy="17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Cluster2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includes many users which are suspected to be newly profiles of </a:t>
            </a:r>
            <a:r>
              <a:rPr lang="en-US" sz="2400" dirty="0" err="1" smtClean="0"/>
              <a:t>socialbots</a:t>
            </a:r>
            <a:r>
              <a:rPr lang="en-US" sz="2400" dirty="0" smtClean="0"/>
              <a:t>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Most of them are not include too much information regarding themselves, simple default users</a:t>
            </a:r>
            <a:r>
              <a:rPr lang="en-US" sz="2400" dirty="0"/>
              <a:t>, </a:t>
            </a:r>
            <a:r>
              <a:rPr lang="en-US" sz="2400" dirty="0" smtClean="0"/>
              <a:t>unrecognizable profile </a:t>
            </a:r>
            <a:r>
              <a:rPr lang="en-US" sz="2400" dirty="0" smtClean="0"/>
              <a:t>images.</a:t>
            </a:r>
            <a:endParaRPr lang="en-US" sz="2400" dirty="0" smtClean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Many of them have small number of posts, as well as followers.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Despite the small number of posts published by them, their most prominent activity is retweeting others’ posts. Probably as part of advertising campaigns. 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71" y="3627863"/>
            <a:ext cx="4936054" cy="26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Cluster2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endParaRPr lang="de-DE" altLang="de-DE" sz="24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74949"/>
              </p:ext>
            </p:extLst>
          </p:nvPr>
        </p:nvGraphicFramePr>
        <p:xfrm>
          <a:off x="269032" y="3490873"/>
          <a:ext cx="8335218" cy="259080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897554"/>
                <a:gridCol w="987879"/>
                <a:gridCol w="783771"/>
                <a:gridCol w="661307"/>
                <a:gridCol w="800100"/>
                <a:gridCol w="876931"/>
                <a:gridCol w="1260640"/>
                <a:gridCol w="1274715"/>
                <a:gridCol w="792321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#posts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#followers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#friends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FF ratio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Saved default profile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Posts per day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 length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ge in days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Cluster</a:t>
                      </a:r>
                      <a:endParaRPr lang="he-IL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21,837.6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744.11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969.29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2.7026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43.99%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25.085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14.0331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1370.58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Cluster0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135,379.1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21,749.65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4,233.5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0.6596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39.01%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250.4533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14.4654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1377.78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Cluster1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148.78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4.44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192.14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59.33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99.83%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5.26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10.7712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18.54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Cluster2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20,938.17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315.889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733.05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7.187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68.2%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60.1778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14.61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920.91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Cluster3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0872" y="922915"/>
            <a:ext cx="8163378" cy="20197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Most of them are </a:t>
            </a:r>
            <a:r>
              <a:rPr lang="en-US" sz="2400" dirty="0" smtClean="0"/>
              <a:t>18 days old. Extremely young.</a:t>
            </a:r>
            <a:endParaRPr lang="en-US" sz="2400" dirty="0"/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Very low </a:t>
            </a:r>
            <a:r>
              <a:rPr lang="en-US" sz="2400" dirty="0"/>
              <a:t>number of posts per </a:t>
            </a:r>
            <a:r>
              <a:rPr lang="en-US" sz="2400" dirty="0" smtClean="0"/>
              <a:t>day</a:t>
            </a:r>
            <a:endParaRPr lang="en-US" sz="2400" dirty="0"/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99% </a:t>
            </a:r>
            <a:r>
              <a:rPr lang="en-US" sz="2400" dirty="0"/>
              <a:t>stayed with default </a:t>
            </a:r>
            <a:r>
              <a:rPr lang="en-US" sz="2400" dirty="0" smtClean="0"/>
              <a:t>profile (simple bots). </a:t>
            </a:r>
            <a:endParaRPr lang="en-US" sz="2400" dirty="0"/>
          </a:p>
          <a:p>
            <a:pPr marL="344488" lvl="1" indent="-342900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59 times more </a:t>
            </a:r>
            <a:r>
              <a:rPr lang="en-US" sz="2400" dirty="0"/>
              <a:t>follow other users than other users follow them</a:t>
            </a:r>
            <a:r>
              <a:rPr lang="en-US" sz="2400" dirty="0" smtClean="0"/>
              <a:t>.</a:t>
            </a:r>
            <a:endParaRPr lang="en-US" sz="2400" dirty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Extremely small number of followers, friends, and posts.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87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Cluster2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20" y="641681"/>
            <a:ext cx="4621643" cy="2105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26" y="3970413"/>
            <a:ext cx="4003902" cy="2005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1" y="2941982"/>
            <a:ext cx="3887560" cy="25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altLang="de-DE" dirty="0" smtClean="0"/>
              <a:t>P</a:t>
            </a:r>
            <a:r>
              <a:rPr lang="en-US" altLang="de-DE" dirty="0" err="1" smtClean="0"/>
              <a:t>ilot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2528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focuses on the great number of posts published by the users.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are found to be regular users who published posts all day long.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3" y="1812471"/>
            <a:ext cx="5704259" cy="2251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4" y="4143893"/>
            <a:ext cx="4474029" cy="21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were found to be merchandize promoters, which were created by merchandizers for promoting their goods.</a:t>
            </a:r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06" y="1959428"/>
            <a:ext cx="4275227" cy="36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were found to be </a:t>
            </a:r>
            <a:r>
              <a:rPr lang="en-US" sz="2400" dirty="0" err="1" smtClean="0"/>
              <a:t>crowdturfers</a:t>
            </a:r>
            <a:r>
              <a:rPr lang="en-US" sz="2400" dirty="0" smtClean="0"/>
              <a:t>, which published many posts for boosting others.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84" y="1834205"/>
            <a:ext cx="4985555" cy="4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were found to be bots, which published many posts for varied reasons.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80" y="2051874"/>
            <a:ext cx="5182035" cy="38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6903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endParaRPr lang="de-DE" altLang="de-DE" sz="2400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0780"/>
              </p:ext>
            </p:extLst>
          </p:nvPr>
        </p:nvGraphicFramePr>
        <p:xfrm>
          <a:off x="269032" y="2454009"/>
          <a:ext cx="8335218" cy="259080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897554"/>
                <a:gridCol w="987879"/>
                <a:gridCol w="783771"/>
                <a:gridCol w="661307"/>
                <a:gridCol w="800100"/>
                <a:gridCol w="876931"/>
                <a:gridCol w="1260640"/>
                <a:gridCol w="1274715"/>
                <a:gridCol w="792321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#posts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#followers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#friends</a:t>
                      </a:r>
                      <a:endParaRPr lang="he-IL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FF ratio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Saved default profile 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Posts per day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Post length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A</a:t>
                      </a:r>
                      <a:r>
                        <a:rPr lang="en-US" sz="2000" baseline="0" dirty="0" smtClean="0"/>
                        <a:t>ge in days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1800" dirty="0" smtClean="0"/>
                        <a:t>Cluster</a:t>
                      </a:r>
                      <a:endParaRPr lang="he-IL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21,837.6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744.11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969.29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2.7026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43.99%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25.085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14.0331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1370.58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accent4"/>
                          </a:solidFill>
                        </a:rPr>
                        <a:t>Cluster0</a:t>
                      </a:r>
                      <a:endParaRPr lang="he-IL" sz="2000" dirty="0">
                        <a:solidFill>
                          <a:schemeClr val="accent4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135,379.1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21,749.65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4,233.5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0.6596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39.01%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250.4533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14.4654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1377.78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Cluster1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148.78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4.44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192.14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59.33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99.83%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5.26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10.7712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18.54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Cluster2</a:t>
                      </a:r>
                      <a:endParaRPr lang="he-IL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20,938.17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315.889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733.05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7.187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68.2%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60.1778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14.61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920.91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>
                          <a:solidFill>
                            <a:schemeClr val="tx2"/>
                          </a:solidFill>
                        </a:rPr>
                        <a:t>Cluster3</a:t>
                      </a:r>
                      <a:endParaRPr lang="he-IL" sz="20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440872" y="922915"/>
            <a:ext cx="8163378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Most of them are about 2.5 </a:t>
            </a:r>
            <a:r>
              <a:rPr lang="en-US" sz="2400" dirty="0"/>
              <a:t>years </a:t>
            </a:r>
            <a:r>
              <a:rPr lang="en-US" sz="2400" dirty="0" smtClean="0"/>
              <a:t>old.</a:t>
            </a:r>
            <a:endParaRPr lang="en-US" sz="2400" dirty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7 times more following than follow.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Great number of posts in opposed to number of followers, and friends.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36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1321967" y="2484441"/>
            <a:ext cx="6882919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Next steps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19635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Labeling good actors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10994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Data collection – short summary</a:t>
            </a:r>
            <a:endParaRPr lang="en-US" altLang="de-DE" dirty="0" smtClean="0">
              <a:latin typeface="Tele-GroteskNor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317"/>
            <a:ext cx="9144000" cy="39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39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28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Labeling good actors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In order to use supervised learning methods for studying users we have to gain a list of labeled good actors.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In these days we </a:t>
            </a:r>
            <a:r>
              <a:rPr lang="en-US" sz="2400" dirty="0"/>
              <a:t>define descriptive rules </a:t>
            </a:r>
            <a:r>
              <a:rPr lang="en-US" sz="2400" dirty="0" smtClean="0"/>
              <a:t>for labeling good actors manually.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will take the users from Cluster1, which we suspect to be regular users.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will use the Committee of Experts method in order to confirm which users from Cluster1 are in fact good actors.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Every member of BGU team will label authors according to the rules that will be determined</a:t>
            </a:r>
            <a:r>
              <a:rPr lang="en-US" sz="2400" dirty="0" smtClean="0"/>
              <a:t>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 user will be labeled as good actor when all the members agreed on its identity. </a:t>
            </a:r>
            <a:endParaRPr lang="en-US" sz="2400" dirty="0" smtClean="0"/>
          </a:p>
          <a:p>
            <a:pPr lvl="1" eaLnBrk="1" hangingPunct="1">
              <a:buSzTx/>
            </a:pPr>
            <a:r>
              <a:rPr lang="en-US" sz="2400" dirty="0" smtClean="0"/>
              <a:t> 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1380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1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38952" y="2317689"/>
            <a:ext cx="1554507" cy="1635229"/>
          </a:xfrm>
          <a:prstGeom prst="rightArrow">
            <a:avLst>
              <a:gd name="adj1" fmla="val 69148"/>
              <a:gd name="adj2" fmla="val 58454"/>
            </a:avLst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>
            <a:lvl1pPr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141288" indent="-139700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defTabSz="686074" eaLnBrk="1" hangingPunct="1">
              <a:spcBef>
                <a:spcPct val="0"/>
              </a:spcBef>
              <a:spcAft>
                <a:spcPct val="20000"/>
              </a:spcAft>
            </a:pPr>
            <a:endParaRPr lang="de-DE" altLang="de-DE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842538"/>
          </a:xfrm>
        </p:spPr>
        <p:txBody>
          <a:bodyPr/>
          <a:lstStyle/>
          <a:p>
            <a:r>
              <a:rPr lang="en-US" altLang="en-US" dirty="0" smtClean="0"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rPr>
              <a:t>Supervised authors classification</a:t>
            </a:r>
            <a:r>
              <a:rPr lang="de-DE" dirty="0" smtClean="0"/>
              <a:t/>
            </a:r>
            <a:br>
              <a:rPr lang="de-DE" dirty="0" smtClean="0"/>
            </a:br>
            <a:endParaRPr lang="en-US" dirty="0">
              <a:latin typeface="Tele-GroteskNor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2F07B6-2ABC-4101-8213-C418DD733E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14810" y="5557312"/>
            <a:ext cx="3206415" cy="138499"/>
          </a:xfrm>
        </p:spPr>
        <p:txBody>
          <a:bodyPr/>
          <a:lstStyle/>
          <a:p>
            <a:pPr>
              <a:defRPr/>
            </a:pPr>
            <a:r>
              <a:rPr lang="en-US" smtClean="0"/>
              <a:t>– strictly confidential – 	M.Amparo Sanmateu</a:t>
            </a:r>
            <a:endParaRPr lang="en-US"/>
          </a:p>
        </p:txBody>
      </p:sp>
      <p:pic>
        <p:nvPicPr>
          <p:cNvPr id="154628" name="Picture 4" descr="http://www.mycommunitymanager.fr/wp-content/uploads/2015/05/fakefollowers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58" y="4546838"/>
            <a:ext cx="1979592" cy="9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30" name="Picture 6" descr="http://www.adsable.com/blog/wp-content/uploads/are-we-real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256" y1="46802" x2="49419" y2="47965"/>
                        <a14:foregroundMark x1="50872" y1="54942" x2="50872" y2="55814"/>
                        <a14:foregroundMark x1="50872" y1="56395" x2="52326" y2="56395"/>
                        <a14:foregroundMark x1="34012" y1="58721" x2="33140" y2="83721"/>
                        <a14:foregroundMark x1="62791" y1="56395" x2="66570" y2="82267"/>
                        <a14:foregroundMark x1="46512" y1="46512" x2="48547" y2="50000"/>
                        <a14:backgroundMark x1="25872" y1="39826" x2="42733" y2="54070"/>
                        <a14:backgroundMark x1="54942" y1="52326" x2="75000" y2="43895"/>
                        <a14:backgroundMark x1="44767" y1="57558" x2="49419" y2="63081"/>
                        <a14:backgroundMark x1="46802" y1="43023" x2="50291" y2="43023"/>
                        <a14:backgroundMark x1="45930" y1="54651" x2="55814" y2="50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109" y="3610186"/>
            <a:ext cx="2035580" cy="203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83767" y="2317689"/>
            <a:ext cx="3018719" cy="1511486"/>
            <a:chOff x="365734" y="2006281"/>
            <a:chExt cx="5608345" cy="2808123"/>
          </a:xfrm>
        </p:grpSpPr>
        <p:pic>
          <p:nvPicPr>
            <p:cNvPr id="154626" name="Picture 2" descr="http://cs.ucsb.edu/~xiaohanzhao/Publications_files/crowdturfing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076" y="2066709"/>
              <a:ext cx="3800003" cy="2747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2" name="Picture 8" descr="http://www.buy-cheap-social.com/wp-content/uploads/2015/03/buy-cheap-social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5" y="2813449"/>
              <a:ext cx="1621472" cy="4820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4" name="Picture 10" descr="iDigic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4" y="3485226"/>
              <a:ext cx="1621473" cy="3952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6" name="Picture 12" descr="Buy Facebook Image &#10;&#10;Likes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6" y="2006281"/>
              <a:ext cx="1621472" cy="807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7" name="Picture 13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4" y="4077557"/>
              <a:ext cx="1621472" cy="659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7050064" y="2317689"/>
            <a:ext cx="1491245" cy="1462659"/>
            <a:chOff x="2180" y="1797"/>
            <a:chExt cx="1380" cy="1354"/>
          </a:xfrm>
        </p:grpSpPr>
        <p:grpSp>
          <p:nvGrpSpPr>
            <p:cNvPr id="17" name="Group 5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  <p:grpSp>
          <p:nvGrpSpPr>
            <p:cNvPr id="18" name="Group 9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19" name="Freeform 10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20" name="Freeform 11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38952" y="1981910"/>
            <a:ext cx="1853071" cy="230832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 marL="343037" indent="-343037">
              <a:spcBef>
                <a:spcPts val="0"/>
              </a:spcBef>
              <a:spcAft>
                <a:spcPts val="338"/>
              </a:spcAft>
              <a:buFont typeface="+mj-lt"/>
              <a:buAutoNum type="arabicPeriod"/>
            </a:pPr>
            <a:r>
              <a:rPr lang="en-US" b="1" dirty="0" smtClean="0"/>
              <a:t>Create labeled dataset </a:t>
            </a:r>
            <a:endParaRPr lang="he-IL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07040" y="3787809"/>
            <a:ext cx="2734723" cy="230832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 marL="343037" indent="-343037">
              <a:spcBef>
                <a:spcPts val="0"/>
              </a:spcBef>
              <a:spcAft>
                <a:spcPts val="338"/>
              </a:spcAft>
              <a:buFont typeface="+mj-lt"/>
              <a:buAutoNum type="arabicPeriod" startAt="2"/>
            </a:pPr>
            <a:r>
              <a:rPr lang="en-US" b="1" dirty="0" smtClean="0"/>
              <a:t>Train Machine Learning  Classifiers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0317" y="4315084"/>
            <a:ext cx="2205307" cy="46166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343037" indent="-343037">
              <a:spcBef>
                <a:spcPts val="0"/>
              </a:spcBef>
              <a:spcAft>
                <a:spcPts val="338"/>
              </a:spcAft>
              <a:buFont typeface="+mj-lt"/>
              <a:buAutoNum type="arabicPeriod" startAt="3"/>
            </a:pPr>
            <a:r>
              <a:rPr lang="en-US" b="1" dirty="0" smtClean="0"/>
              <a:t>Test classifiers on real data  operated by CRM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097041" y="2335552"/>
            <a:ext cx="944534" cy="594232"/>
            <a:chOff x="417147" y="3983719"/>
            <a:chExt cx="1258887" cy="792000"/>
          </a:xfrm>
        </p:grpSpPr>
        <p:sp>
          <p:nvSpPr>
            <p:cNvPr id="32" name="Rectangle 1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17147" y="3983719"/>
              <a:ext cx="1258887" cy="792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Fet" pitchFamily="2" charset="0"/>
                </a:defRPr>
              </a:lvl1pPr>
              <a:lvl2pPr marL="742950" indent="-285750"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2pPr>
              <a:lvl3pPr marL="11430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3pPr>
              <a:lvl4pPr marL="16002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4pPr>
              <a:lvl5pPr marL="20574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de-DE" sz="1351" dirty="0">
                  <a:solidFill>
                    <a:schemeClr val="bg1"/>
                  </a:solidFill>
                </a:rPr>
                <a:t>VICO</a:t>
              </a:r>
            </a:p>
          </p:txBody>
        </p:sp>
        <p:pic>
          <p:nvPicPr>
            <p:cNvPr id="33" name="Picture 2" descr="https://encrypted-tbn2.gstatic.com/images?q=tbn:ANd9GcRlSqx5c6_eOxb6-HRS4rtti7qiwukbJ6OmshzwAyKCgx5L4yHR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37" y="4217112"/>
              <a:ext cx="773112" cy="325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4640" name="Picture 16" descr="http://www.thevintagedirectory.co.uk/wp-content/uploads/2014/02/tweety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52151"/>
            <a:ext cx="762310" cy="76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/>
          <p:cNvSpPr/>
          <p:nvPr/>
        </p:nvSpPr>
        <p:spPr bwMode="auto">
          <a:xfrm rot="10800000">
            <a:off x="6165927" y="4063250"/>
            <a:ext cx="1789443" cy="1563312"/>
          </a:xfrm>
          <a:prstGeom prst="bentArrow">
            <a:avLst>
              <a:gd name="adj1" fmla="val 21667"/>
              <a:gd name="adj2" fmla="val 28020"/>
              <a:gd name="adj3" fmla="val 25000"/>
              <a:gd name="adj4" fmla="val 43750"/>
            </a:avLst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5052265" y="2837403"/>
            <a:ext cx="1853916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10800000">
            <a:off x="2356117" y="4780816"/>
            <a:ext cx="2199507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30" y="321379"/>
            <a:ext cx="2154443" cy="810481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 bwMode="auto">
          <a:xfrm rot="5400000">
            <a:off x="7284646" y="1395385"/>
            <a:ext cx="1120950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sp>
        <p:nvSpPr>
          <p:cNvPr id="5" name="Rectangle 4"/>
          <p:cNvSpPr txBox="1">
            <a:spLocks/>
          </p:cNvSpPr>
          <p:nvPr/>
        </p:nvSpPr>
        <p:spPr>
          <a:xfrm>
            <a:off x="188912" y="15874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Bad actors’ pilot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10" name="Rectangle 4"/>
          <p:cNvSpPr txBox="1">
            <a:spLocks/>
          </p:cNvSpPr>
          <p:nvPr/>
        </p:nvSpPr>
        <p:spPr>
          <a:xfrm>
            <a:off x="188912" y="775986"/>
            <a:ext cx="8496300" cy="48737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The pilot has been carried out on June, the 23-th, 2016.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During the pilot, we acquired hundreds of followers, and </a:t>
            </a:r>
            <a:r>
              <a:rPr lang="en-US" sz="2400" dirty="0" err="1" smtClean="0"/>
              <a:t>retweeters</a:t>
            </a:r>
            <a:r>
              <a:rPr lang="en-US" sz="2400" dirty="0" smtClean="0"/>
              <a:t> within Twitter from </a:t>
            </a:r>
            <a:r>
              <a:rPr lang="en-US" sz="2400" dirty="0" err="1" smtClean="0"/>
              <a:t>crowdturfing</a:t>
            </a:r>
            <a:r>
              <a:rPr lang="en-US" sz="2400" dirty="0" smtClean="0"/>
              <a:t> sites.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8" y="2220360"/>
            <a:ext cx="2530059" cy="594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2" y="1682749"/>
            <a:ext cx="3206727" cy="746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3587763"/>
            <a:ext cx="1781569" cy="518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2" y="5422880"/>
            <a:ext cx="3200677" cy="480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92" y="3625838"/>
            <a:ext cx="2316268" cy="480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24" y="2463677"/>
            <a:ext cx="1379340" cy="602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51" y="4982878"/>
            <a:ext cx="3139712" cy="13336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65" y="3211398"/>
            <a:ext cx="4234042" cy="16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5" name="Rectangle 4"/>
          <p:cNvSpPr txBox="1">
            <a:spLocks/>
          </p:cNvSpPr>
          <p:nvPr/>
        </p:nvSpPr>
        <p:spPr>
          <a:xfrm>
            <a:off x="188912" y="15874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Bad actors’ pilot (cont.)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10" name="Rectangle 4"/>
          <p:cNvSpPr txBox="1">
            <a:spLocks/>
          </p:cNvSpPr>
          <p:nvPr/>
        </p:nvSpPr>
        <p:spPr>
          <a:xfrm>
            <a:off x="188912" y="775986"/>
            <a:ext cx="8496300" cy="48737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Eventually, we were able to acquire </a:t>
            </a:r>
            <a:r>
              <a:rPr lang="en-US" sz="2400" b="1" dirty="0" smtClean="0"/>
              <a:t>4,160</a:t>
            </a:r>
            <a:r>
              <a:rPr lang="en-US" sz="2400" dirty="0" smtClean="0"/>
              <a:t> users who followed our users, or retweeted our posts.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defined these users as </a:t>
            </a:r>
            <a:r>
              <a:rPr lang="en-US" sz="2400" dirty="0" err="1" smtClean="0"/>
              <a:t>crowdturfers</a:t>
            </a:r>
            <a:r>
              <a:rPr lang="en-US" sz="2400" dirty="0" smtClean="0"/>
              <a:t> because they boosted our posts, and users. We paid for them in order to receive their influence.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de-DE" altLang="de-DE" sz="2400" dirty="0" smtClean="0"/>
              <a:t>From </a:t>
            </a:r>
            <a:r>
              <a:rPr lang="de-DE" altLang="de-DE" sz="2400" b="1" dirty="0" smtClean="0"/>
              <a:t>4,160</a:t>
            </a:r>
            <a:r>
              <a:rPr lang="de-DE" altLang="de-DE" sz="2400" dirty="0" smtClean="0"/>
              <a:t> bad actors:</a:t>
            </a:r>
          </a:p>
          <a:p>
            <a:pPr marL="522288" lvl="2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de-DE" altLang="de-DE" sz="2400" b="1" dirty="0" smtClean="0"/>
              <a:t>444</a:t>
            </a:r>
            <a:r>
              <a:rPr lang="de-DE" altLang="de-DE" sz="2400" dirty="0" smtClean="0"/>
              <a:t> </a:t>
            </a:r>
            <a:r>
              <a:rPr lang="de-DE" altLang="de-DE" sz="2400" dirty="0" smtClean="0"/>
              <a:t>users were found via VICO‘s feed. </a:t>
            </a:r>
          </a:p>
          <a:p>
            <a:pPr marL="522288" lvl="2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de-DE" altLang="de-DE" sz="2400" dirty="0" smtClean="0"/>
              <a:t>All the others (</a:t>
            </a:r>
            <a:r>
              <a:rPr lang="de-DE" altLang="de-DE" sz="2400" b="1" dirty="0" smtClean="0"/>
              <a:t>3,716</a:t>
            </a:r>
            <a:r>
              <a:rPr lang="de-DE" altLang="de-DE" sz="2400" dirty="0" smtClean="0"/>
              <a:t> users) are defined also as bad actors, but VICO‘s feed did not retrieve them.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1" y="3858484"/>
            <a:ext cx="3448692" cy="2064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4641" y="5520079"/>
            <a:ext cx="1412421" cy="49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 err="1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18" y="5089508"/>
            <a:ext cx="1895475" cy="904875"/>
          </a:xfrm>
          <a:prstGeom prst="rect">
            <a:avLst/>
          </a:prstGeom>
        </p:spPr>
      </p:pic>
      <p:pic>
        <p:nvPicPr>
          <p:cNvPr id="12" name="Picture 16" descr="http://www.thevintagedirectory.co.uk/wp-content/uploads/2014/02/tweety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264" y="5160791"/>
            <a:ext cx="762310" cy="76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 bwMode="auto">
          <a:xfrm rot="10800000">
            <a:off x="4915432" y="5136501"/>
            <a:ext cx="1296786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Data collection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6167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Data collection – short summary</a:t>
            </a:r>
            <a:endParaRPr lang="en-US" altLang="de-DE" dirty="0" smtClean="0">
              <a:latin typeface="Tele-GroteskNor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317"/>
            <a:ext cx="9144000" cy="39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2221706" y="2202827"/>
            <a:ext cx="2559504" cy="2822801"/>
          </a:xfrm>
          <a:prstGeom prst="ellipse">
            <a:avLst/>
          </a:prstGeom>
          <a:solidFill>
            <a:srgbClr val="64B9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Oval 4"/>
          <p:cNvSpPr/>
          <p:nvPr/>
        </p:nvSpPr>
        <p:spPr>
          <a:xfrm>
            <a:off x="3664744" y="2202827"/>
            <a:ext cx="2957513" cy="2982005"/>
          </a:xfrm>
          <a:prstGeom prst="ellipse">
            <a:avLst/>
          </a:prstGeom>
          <a:solidFill>
            <a:srgbClr val="427B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VICO</a:t>
            </a:r>
            <a:endParaRPr lang="he-IL" dirty="0"/>
          </a:p>
        </p:txBody>
      </p:sp>
      <p:sp>
        <p:nvSpPr>
          <p:cNvPr id="7" name="Oval 6"/>
          <p:cNvSpPr/>
          <p:nvPr/>
        </p:nvSpPr>
        <p:spPr>
          <a:xfrm>
            <a:off x="3171825" y="2449286"/>
            <a:ext cx="1408340" cy="7041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Oval 7"/>
          <p:cNvSpPr/>
          <p:nvPr/>
        </p:nvSpPr>
        <p:spPr>
          <a:xfrm>
            <a:off x="3037116" y="3165701"/>
            <a:ext cx="1500186" cy="1775733"/>
          </a:xfrm>
          <a:prstGeom prst="ellipse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TextBox 8"/>
          <p:cNvSpPr txBox="1"/>
          <p:nvPr/>
        </p:nvSpPr>
        <p:spPr>
          <a:xfrm>
            <a:off x="7348023" y="3694405"/>
            <a:ext cx="170837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Users crawled by VICO = 13,251</a:t>
            </a:r>
          </a:p>
        </p:txBody>
      </p:sp>
      <p:sp>
        <p:nvSpPr>
          <p:cNvPr id="10" name="Down Arrow 9"/>
          <p:cNvSpPr/>
          <p:nvPr/>
        </p:nvSpPr>
        <p:spPr>
          <a:xfrm rot="5400000">
            <a:off x="6859613" y="3565158"/>
            <a:ext cx="251052" cy="72576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139837" y="2138236"/>
            <a:ext cx="1708377" cy="79637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Users crawled by Twitter API NOT VICO</a:t>
            </a:r>
            <a:endParaRPr lang="he-IL" dirty="0"/>
          </a:p>
        </p:txBody>
      </p:sp>
      <p:sp>
        <p:nvSpPr>
          <p:cNvPr id="13" name="Down Arrow 12"/>
          <p:cNvSpPr/>
          <p:nvPr/>
        </p:nvSpPr>
        <p:spPr>
          <a:xfrm rot="17960549">
            <a:off x="1485136" y="2311782"/>
            <a:ext cx="251052" cy="12898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TextBox 13"/>
          <p:cNvSpPr txBox="1"/>
          <p:nvPr/>
        </p:nvSpPr>
        <p:spPr>
          <a:xfrm>
            <a:off x="3927021" y="1250414"/>
            <a:ext cx="170837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Bad actors VICO users = 444</a:t>
            </a:r>
            <a:endParaRPr lang="he-IL" dirty="0"/>
          </a:p>
        </p:txBody>
      </p:sp>
      <p:sp>
        <p:nvSpPr>
          <p:cNvPr id="15" name="Down Arrow 14"/>
          <p:cNvSpPr/>
          <p:nvPr/>
        </p:nvSpPr>
        <p:spPr>
          <a:xfrm rot="1541833">
            <a:off x="4436422" y="1643967"/>
            <a:ext cx="251052" cy="12898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2018099" y="1262798"/>
            <a:ext cx="170837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Bad actors NOT VICO users = 3,716</a:t>
            </a:r>
            <a:endParaRPr lang="he-IL" dirty="0"/>
          </a:p>
        </p:txBody>
      </p:sp>
      <p:sp>
        <p:nvSpPr>
          <p:cNvPr id="17" name="Down Arrow 16"/>
          <p:cNvSpPr/>
          <p:nvPr/>
        </p:nvSpPr>
        <p:spPr>
          <a:xfrm rot="20375353">
            <a:off x="3402210" y="1810835"/>
            <a:ext cx="253102" cy="994919"/>
          </a:xfrm>
          <a:prstGeom prst="downArrow">
            <a:avLst>
              <a:gd name="adj1" fmla="val 50996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8" name="TextBox 17"/>
          <p:cNvSpPr txBox="1"/>
          <p:nvPr/>
        </p:nvSpPr>
        <p:spPr>
          <a:xfrm>
            <a:off x="3492469" y="5526445"/>
            <a:ext cx="170837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Good actors VICO users</a:t>
            </a:r>
            <a:endParaRPr lang="he-IL" dirty="0"/>
          </a:p>
        </p:txBody>
      </p:sp>
      <p:sp>
        <p:nvSpPr>
          <p:cNvPr id="19" name="Down Arrow 18"/>
          <p:cNvSpPr/>
          <p:nvPr/>
        </p:nvSpPr>
        <p:spPr>
          <a:xfrm rot="10552708">
            <a:off x="4068673" y="4224243"/>
            <a:ext cx="251052" cy="12898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" name="TextBox 19"/>
          <p:cNvSpPr txBox="1"/>
          <p:nvPr/>
        </p:nvSpPr>
        <p:spPr>
          <a:xfrm>
            <a:off x="1328739" y="5209366"/>
            <a:ext cx="170837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Good actors Not VICO users</a:t>
            </a:r>
            <a:endParaRPr lang="he-IL" dirty="0"/>
          </a:p>
        </p:txBody>
      </p:sp>
      <p:sp>
        <p:nvSpPr>
          <p:cNvPr id="21" name="Down Arrow 20"/>
          <p:cNvSpPr/>
          <p:nvPr/>
        </p:nvSpPr>
        <p:spPr>
          <a:xfrm rot="13763044">
            <a:off x="2738101" y="4049360"/>
            <a:ext cx="251052" cy="1289800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Oval 23"/>
          <p:cNvSpPr/>
          <p:nvPr/>
        </p:nvSpPr>
        <p:spPr>
          <a:xfrm>
            <a:off x="4746686" y="2413932"/>
            <a:ext cx="1558533" cy="109379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/>
          <p:cNvSpPr txBox="1"/>
          <p:nvPr/>
        </p:nvSpPr>
        <p:spPr>
          <a:xfrm>
            <a:off x="6882284" y="1827056"/>
            <a:ext cx="1708377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VICO NOT Twitter users (Blogs, Forums) = 3,913</a:t>
            </a:r>
          </a:p>
        </p:txBody>
      </p:sp>
      <p:sp>
        <p:nvSpPr>
          <p:cNvPr id="26" name="Down Arrow 25"/>
          <p:cNvSpPr/>
          <p:nvPr/>
        </p:nvSpPr>
        <p:spPr>
          <a:xfrm rot="3031224">
            <a:off x="6187594" y="1964774"/>
            <a:ext cx="251052" cy="12243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7" name="TextBox 26"/>
          <p:cNvSpPr txBox="1"/>
          <p:nvPr/>
        </p:nvSpPr>
        <p:spPr>
          <a:xfrm>
            <a:off x="6622256" y="4838881"/>
            <a:ext cx="2348381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VICO Twitter users = 9,338;</a:t>
            </a:r>
          </a:p>
          <a:p>
            <a:pPr algn="l" rtl="0"/>
            <a:r>
              <a:rPr lang="en-US" dirty="0" smtClean="0"/>
              <a:t>VICO Twitter users not suspended = 9,255 </a:t>
            </a:r>
          </a:p>
        </p:txBody>
      </p:sp>
      <p:sp>
        <p:nvSpPr>
          <p:cNvPr id="28" name="Down Arrow 27"/>
          <p:cNvSpPr/>
          <p:nvPr/>
        </p:nvSpPr>
        <p:spPr>
          <a:xfrm rot="7292462">
            <a:off x="5909315" y="4046678"/>
            <a:ext cx="251052" cy="122438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9" name="Oval 28"/>
          <p:cNvSpPr/>
          <p:nvPr/>
        </p:nvSpPr>
        <p:spPr>
          <a:xfrm>
            <a:off x="4767166" y="4510487"/>
            <a:ext cx="740615" cy="39724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0" name="TextBox 29"/>
          <p:cNvSpPr txBox="1"/>
          <p:nvPr/>
        </p:nvSpPr>
        <p:spPr>
          <a:xfrm>
            <a:off x="5043474" y="5461249"/>
            <a:ext cx="1708377" cy="7848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Suspended or not existing VICO Twitter users = 83</a:t>
            </a:r>
          </a:p>
        </p:txBody>
      </p:sp>
      <p:sp>
        <p:nvSpPr>
          <p:cNvPr id="31" name="Down Arrow 30"/>
          <p:cNvSpPr/>
          <p:nvPr/>
        </p:nvSpPr>
        <p:spPr>
          <a:xfrm rot="10800000">
            <a:off x="5053699" y="4744725"/>
            <a:ext cx="251052" cy="70447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TextBox 31"/>
          <p:cNvSpPr txBox="1"/>
          <p:nvPr/>
        </p:nvSpPr>
        <p:spPr>
          <a:xfrm>
            <a:off x="209449" y="992182"/>
            <a:ext cx="1708377" cy="5539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 smtClean="0"/>
              <a:t>Total bad actors = 4,160</a:t>
            </a:r>
            <a:endParaRPr lang="he-IL" dirty="0"/>
          </a:p>
        </p:txBody>
      </p:sp>
      <p:sp>
        <p:nvSpPr>
          <p:cNvPr id="33" name="Down Arrow 32"/>
          <p:cNvSpPr/>
          <p:nvPr/>
        </p:nvSpPr>
        <p:spPr>
          <a:xfrm rot="17946533">
            <a:off x="1895898" y="802367"/>
            <a:ext cx="273897" cy="254660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27040"/>
          </a:xfrm>
        </p:spPr>
        <p:txBody>
          <a:bodyPr/>
          <a:lstStyle/>
          <a:p>
            <a:pPr eaLnBrk="1" hangingPunct="1"/>
            <a:r>
              <a:rPr lang="en-US" altLang="de-DE" dirty="0"/>
              <a:t>Data collection</a:t>
            </a:r>
            <a:endParaRPr lang="en-US" altLang="de-DE" dirty="0">
              <a:latin typeface="Tele-GroteskNor" pitchFamily="2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57463" y="6431563"/>
            <a:ext cx="4102100" cy="138499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40750" y="6431563"/>
            <a:ext cx="288925" cy="138499"/>
          </a:xfrm>
        </p:spPr>
        <p:txBody>
          <a:bodyPr/>
          <a:lstStyle/>
          <a:p>
            <a:pPr>
              <a:defRPr/>
            </a:pPr>
            <a:r>
              <a:rPr lang="de-DE" altLang="de-DE" dirty="0" smtClean="0"/>
              <a:t>7</a:t>
            </a:r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2313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14.07.2016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Analysis Twitter authors retrieved from VICO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For the analysis we used the 9,255 Twitter authors who were retrieved via VICO’s feed and are not suspended.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ran the </a:t>
            </a:r>
            <a:r>
              <a:rPr lang="en-US" sz="2400" dirty="0" err="1" smtClean="0"/>
              <a:t>DataSet</a:t>
            </a:r>
            <a:r>
              <a:rPr lang="en-US" sz="2400" dirty="0" smtClean="0"/>
              <a:t> Builder app for finding different features in order to distinguish between the authors.  </a:t>
            </a:r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7" name="Picture 6" descr="http://www.adsable.com/blog/wp-content/uploads/are-we-real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256" y1="46802" x2="49419" y2="47965"/>
                        <a14:foregroundMark x1="50872" y1="54942" x2="50872" y2="55814"/>
                        <a14:foregroundMark x1="50872" y1="56395" x2="52326" y2="56395"/>
                        <a14:foregroundMark x1="34012" y1="58721" x2="33140" y2="83721"/>
                        <a14:foregroundMark x1="62791" y1="56395" x2="66570" y2="82267"/>
                        <a14:foregroundMark x1="46512" y1="46512" x2="48547" y2="50000"/>
                        <a14:backgroundMark x1="25872" y1="39826" x2="42733" y2="54070"/>
                        <a14:backgroundMark x1="54942" y1="52326" x2="75000" y2="43895"/>
                        <a14:backgroundMark x1="44767" y1="57558" x2="49419" y2="63081"/>
                        <a14:backgroundMark x1="46802" y1="43023" x2="50291" y2="43023"/>
                        <a14:backgroundMark x1="45930" y1="54651" x2="55814" y2="50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89" y="3967291"/>
            <a:ext cx="2035580" cy="203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102344" y="2674794"/>
            <a:ext cx="1491245" cy="1462659"/>
            <a:chOff x="2180" y="1797"/>
            <a:chExt cx="1380" cy="1354"/>
          </a:xfrm>
        </p:grpSpPr>
        <p:grpSp>
          <p:nvGrpSpPr>
            <p:cNvPr id="10" name="Group 5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15" name="Freeform 6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16" name="Freeform 7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  <p:grpSp>
          <p:nvGrpSpPr>
            <p:cNvPr id="11" name="Group 9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14" name="Freeform 12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020200" y="4198836"/>
            <a:ext cx="1974900" cy="511679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>
              <a:spcBef>
                <a:spcPts val="0"/>
              </a:spcBef>
              <a:spcAft>
                <a:spcPts val="338"/>
              </a:spcAft>
            </a:pPr>
            <a:r>
              <a:rPr lang="en-US" b="1" dirty="0" smtClean="0"/>
              <a:t>Machine </a:t>
            </a:r>
            <a:r>
              <a:rPr lang="en-US" b="1" dirty="0"/>
              <a:t>Learning  Classifiers</a:t>
            </a:r>
          </a:p>
          <a:p>
            <a:pPr>
              <a:spcBef>
                <a:spcPts val="0"/>
              </a:spcBef>
              <a:spcAft>
                <a:spcPts val="338"/>
              </a:spcAft>
            </a:pPr>
            <a:endParaRPr lang="en-US" b="1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1402489" y="2651971"/>
            <a:ext cx="944534" cy="594232"/>
            <a:chOff x="417147" y="3983719"/>
            <a:chExt cx="1258887" cy="792000"/>
          </a:xfrm>
        </p:grpSpPr>
        <p:sp>
          <p:nvSpPr>
            <p:cNvPr id="20" name="Rectangle 19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17147" y="3983719"/>
              <a:ext cx="1258887" cy="792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Fet" pitchFamily="2" charset="0"/>
                </a:defRPr>
              </a:lvl1pPr>
              <a:lvl2pPr marL="742950" indent="-285750"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2pPr>
              <a:lvl3pPr marL="11430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3pPr>
              <a:lvl4pPr marL="16002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4pPr>
              <a:lvl5pPr marL="20574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de-DE" sz="1351" dirty="0">
                  <a:solidFill>
                    <a:schemeClr val="bg1"/>
                  </a:solidFill>
                </a:rPr>
                <a:t>VICO</a:t>
              </a:r>
            </a:p>
          </p:txBody>
        </p:sp>
        <p:pic>
          <p:nvPicPr>
            <p:cNvPr id="21" name="Picture 2" descr="https://encrypted-tbn2.gstatic.com/images?q=tbn:ANd9GcRlSqx5c6_eOxb6-HRS4rtti7qiwukbJ6OmshzwAyKCgx5L4yHR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37" y="4217112"/>
              <a:ext cx="773112" cy="325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Bent Arrow 21"/>
          <p:cNvSpPr/>
          <p:nvPr/>
        </p:nvSpPr>
        <p:spPr bwMode="auto">
          <a:xfrm rot="10800000">
            <a:off x="2218207" y="4420355"/>
            <a:ext cx="1789443" cy="1563312"/>
          </a:xfrm>
          <a:prstGeom prst="bentArrow">
            <a:avLst>
              <a:gd name="adj1" fmla="val 21667"/>
              <a:gd name="adj2" fmla="val 28020"/>
              <a:gd name="adj3" fmla="val 25000"/>
              <a:gd name="adj4" fmla="val 43750"/>
            </a:avLst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1104545" y="3194508"/>
            <a:ext cx="1853916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60" y="2466050"/>
            <a:ext cx="1298565" cy="738835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 bwMode="auto">
          <a:xfrm rot="10800000">
            <a:off x="4939353" y="3167917"/>
            <a:ext cx="2057440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Unsupervised learning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6203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1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O6x0EVZmEm.xq1eSHX6v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i2bLFzjkCGE91dqM8Zv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14ACx6ikO0Vq2c8m4Vx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nCfuyOgGU.WAvD7sTxlU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sEXH3jv02oGg54lsPt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i2bLFzjkCGE91dqM8Zv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14ACx6ikO0Vq2c8m4Vx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nCfuyOgGU.WAvD7sTxlU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heme/theme1.xml><?xml version="1.0" encoding="utf-8"?>
<a:theme xmlns:a="http://schemas.openxmlformats.org/drawingml/2006/main" name="1_TELEKOM_Master_DE_RC6 Kopie">
  <a:themeElements>
    <a:clrScheme name="TELEKOM_Master_DE_RC6 Kopie 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LEKOM_Master_DE_RC6 Kopie">
  <a:themeElements>
    <a:clrScheme name="TELEKOM_Master_DE_RC6 Kopie 5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emerkungen xmlns="9c7a3f5a-103c-4077-9cda-80f1a39582e5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28478EA2AD1D489471C4B5515777C3" ma:contentTypeVersion="1" ma:contentTypeDescription="Create a new document." ma:contentTypeScope="" ma:versionID="35d3ae60f4dbd19a68ac3a2a42a570a1">
  <xsd:schema xmlns:xsd="http://www.w3.org/2001/XMLSchema" xmlns:xs="http://www.w3.org/2001/XMLSchema" xmlns:p="http://schemas.microsoft.com/office/2006/metadata/properties" xmlns:ns1="http://schemas.microsoft.com/sharepoint/v3" xmlns:ns2="9c7a3f5a-103c-4077-9cda-80f1a39582e5" targetNamespace="http://schemas.microsoft.com/office/2006/metadata/properties" ma:root="true" ma:fieldsID="c97caf6035d8bdc6b1bdf3333dc24de1" ns1:_="" ns2:_="">
    <xsd:import namespace="http://schemas.microsoft.com/sharepoint/v3"/>
    <xsd:import namespace="9c7a3f5a-103c-4077-9cda-80f1a39582e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Bemerkung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a3f5a-103c-4077-9cda-80f1a39582e5" elementFormDefault="qualified">
    <xsd:import namespace="http://schemas.microsoft.com/office/2006/documentManagement/types"/>
    <xsd:import namespace="http://schemas.microsoft.com/office/infopath/2007/PartnerControls"/>
    <xsd:element name="Bemerkungen" ma:index="10" nillable="true" ma:displayName="Comments" ma:default="" ma:internalName="Bemerkungen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F7BD1586-89C3-4104-84AC-9EE2E83067CD}">
  <ds:schemaRefs>
    <ds:schemaRef ds:uri="http://schemas.microsoft.com/sharepoint/v3"/>
    <ds:schemaRef ds:uri="9c7a3f5a-103c-4077-9cda-80f1a39582e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B783952-990F-40EC-88E4-15BAE75598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BE1329-9AE7-4C23-80B7-8F115BD7A5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7a3f5a-103c-4077-9cda-80f1a39582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982EF20B-302E-40BB-A54A-A061368995BE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4760</TotalTime>
  <Words>1777</Words>
  <Application>Microsoft Office PowerPoint</Application>
  <PresentationFormat>On-screen Show (4:3)</PresentationFormat>
  <Paragraphs>439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TeleGrotesk Headline Ultra</vt:lpstr>
      <vt:lpstr>Tele-GroteskFet</vt:lpstr>
      <vt:lpstr>Tele-GroteskNor</vt:lpstr>
      <vt:lpstr>Tele-GroteskUlt</vt:lpstr>
      <vt:lpstr>Wingdings</vt:lpstr>
      <vt:lpstr>1_TELEKOM_Master_DE_RC6 Kopie</vt:lpstr>
      <vt:lpstr>TELEKOM_Master_DE_RC6 Kopie</vt:lpstr>
      <vt:lpstr>think-cell Folie</vt:lpstr>
      <vt:lpstr>think-cell Slide</vt:lpstr>
      <vt:lpstr>Bad actors preliminary results</vt:lpstr>
      <vt:lpstr>Pilot</vt:lpstr>
      <vt:lpstr>PowerPoint Presentation</vt:lpstr>
      <vt:lpstr>PowerPoint Presentation</vt:lpstr>
      <vt:lpstr>Data collection</vt:lpstr>
      <vt:lpstr>PowerPoint Presentation</vt:lpstr>
      <vt:lpstr>Data collection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Next steps</vt:lpstr>
      <vt:lpstr>Labeling good actors</vt:lpstr>
      <vt:lpstr>PowerPoint Presentation</vt:lpstr>
      <vt:lpstr>PowerPoint Presentation</vt:lpstr>
      <vt:lpstr>Supervised authors classification </vt:lpstr>
    </vt:vector>
  </TitlesOfParts>
  <Company>Interbrand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Mueller</dc:creator>
  <cp:lastModifiedBy>User</cp:lastModifiedBy>
  <cp:revision>1235</cp:revision>
  <cp:lastPrinted>2012-09-04T09:22:48Z</cp:lastPrinted>
  <dcterms:created xsi:type="dcterms:W3CDTF">2011-07-07T11:12:14Z</dcterms:created>
  <dcterms:modified xsi:type="dcterms:W3CDTF">2016-07-14T06:51:48Z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000800f2470000000000010250600207b98007b004f000</vt:lpwstr>
  </property>
</Properties>
</file>